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74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результат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985A-4777-9B99-D552DF4D168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985A-4777-9B99-D552DF4D168A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98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1B-4F95-A9CB-C1D8D6D0B335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"/>
          <c:w val="0.63933954169190388"/>
          <c:h val="0.885416666666666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0-D33A-4CCC-95B0-3FB10E1D1BC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ACFA-41D4-92FD-9B2219581B1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ACFA-41D4-92FD-9B2219581B18}"/>
              </c:ext>
            </c:extLst>
          </c:dPt>
          <c:dLbls>
            <c:dLbl>
              <c:idx val="0"/>
              <c:layout>
                <c:manualLayout>
                  <c:x val="-4.6990460327074497E-2"/>
                  <c:y val="6.91994750656168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33A-4CCC-95B0-3FB10E1D1BC8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Белый </c:v>
                </c:pt>
                <c:pt idx="1">
                  <c:v>Молочный</c:v>
                </c:pt>
                <c:pt idx="2">
                  <c:v>Горький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</c:v>
                </c:pt>
                <c:pt idx="1">
                  <c:v>80</c:v>
                </c:pt>
                <c:pt idx="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73-4D04-B467-FE33175671C5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DD53-4EAE-827A-698DF3C27CB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DD53-4EAE-827A-698DF3C27CB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DD53-4EAE-827A-698DF3C27CB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DD53-4EAE-827A-698DF3C27CB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DD53-4EAE-827A-698DF3C27CBA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Воздушный</c:v>
                </c:pt>
                <c:pt idx="1">
                  <c:v>Алёнка</c:v>
                </c:pt>
                <c:pt idx="2">
                  <c:v>РАХАТ «Казахстан</c:v>
                </c:pt>
                <c:pt idx="3">
                  <c:v>Kinder  Chocolate</c:v>
                </c:pt>
                <c:pt idx="4">
                  <c:v>Россия щедрая душа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50</c:v>
                </c:pt>
                <c:pt idx="1">
                  <c:v>20</c:v>
                </c:pt>
                <c:pt idx="2">
                  <c:v>15</c:v>
                </c:pt>
                <c:pt idx="3">
                  <c:v>10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6C-41FE-B95C-CA0416CEBF72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Красноярский край, г. Красноярск </a:t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«Средняя школа № 73»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95400" y="1828800"/>
            <a:ext cx="7010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Тема: «Шоколад- вред или польза?» 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638800" y="4800600"/>
            <a:ext cx="3810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Темеров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Александр Александрович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 8 класса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химии и биологии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Касьянова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Лола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Изатуллоевна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1" name="Picture 1" descr="C:\Users\Book\Desktop\9c3694efadda202c566f7ad14558102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5136811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5800" y="1447801"/>
          <a:ext cx="7620000" cy="3033774"/>
        </p:xfrm>
        <a:graphic>
          <a:graphicData uri="http://schemas.openxmlformats.org/drawingml/2006/table">
            <a:tbl>
              <a:tblPr/>
              <a:tblGrid>
                <a:gridCol w="4242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779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579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Марка шоколада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плавления (°С)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95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Воздушный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95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Алёнка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956">
                <a:tc>
                  <a:txBody>
                    <a:bodyPr/>
                    <a:lstStyle/>
                    <a:p>
                      <a:pPr marL="45720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РАХАТ «Казахстан</a:t>
                      </a:r>
                      <a:endParaRPr lang="ru-RU" sz="24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6390">
                <a:tc>
                  <a:txBody>
                    <a:bodyPr/>
                    <a:lstStyle/>
                    <a:p>
                      <a:pPr marL="45720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Kinder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 </a:t>
                      </a:r>
                      <a:r>
                        <a:rPr lang="ru-RU" sz="2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Chocolate</a:t>
                      </a:r>
                      <a:endParaRPr lang="ru-RU" sz="24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63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Россия щедрая душа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609600" y="914400"/>
            <a:ext cx="1371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3.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447800" y="381000"/>
            <a:ext cx="64468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Опыт №1. Определение качества «шоколадной плитки».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28600" y="381000"/>
            <a:ext cx="7924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i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Опыт №2. Обнаружение в шоколаде непредельных жиров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i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(масло какао-бобов).</a:t>
            </a: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28600" y="1295400"/>
            <a:ext cx="82296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Кусочек шоколада необходимо обернуть фильтровальной бумагой и надавить на него, чтобы на фильтровальной бумаге появились жировые пятна. На жировое пятно помещают каплю 0,5М раствора перманганата калия KMnO4  и образуется, вследствие протекания окислительно-восстановительной реакции бурый осадок оксида марганца (IV) - MnO2.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5800" y="1447800"/>
          <a:ext cx="7772400" cy="3809999"/>
        </p:xfrm>
        <a:graphic>
          <a:graphicData uri="http://schemas.openxmlformats.org/drawingml/2006/table">
            <a:tbl>
              <a:tblPr/>
              <a:tblGrid>
                <a:gridCol w="3667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4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72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Марка шоколада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Присутствие в шоколаде масла какао-бобов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9079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Воздушный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9079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Алёнка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1522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Kinder  Chocolate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1522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РАХАТ «Казахстан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1522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Россия щедрая душа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609600" y="838200"/>
            <a:ext cx="14109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just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4. </a:t>
            </a:r>
          </a:p>
          <a:p>
            <a:pPr marR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38200" y="228600"/>
            <a:ext cx="7620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Опыт №2. Обнаружение в шоколаде непредельных жиров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(масло какао-бобов).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676400" y="228600"/>
            <a:ext cx="533069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i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Опыт №3. Обнаружение в шоколаде углеводов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914400"/>
            <a:ext cx="8229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Насыпают в пробирку тёртый шоколад и приливают 2 мл дистиллированной воды. </a:t>
            </a:r>
          </a:p>
          <a:p>
            <a:pPr algn="just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Хорошо встряхивают содержимое пробирки несколько раз и фильтруют.</a:t>
            </a:r>
          </a:p>
          <a:p>
            <a:pPr algn="just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 фильтрату добавляют 1 мл 2М раствора </a:t>
            </a: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гидроксида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натрия </a:t>
            </a: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NaOH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2-3 капли 10% раствора сульфата меди (II) CuSO4, пробирку интенсивно встряхивают. Появляется ярко-синее окрашивание. </a:t>
            </a:r>
          </a:p>
          <a:p>
            <a:pPr algn="just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Такую реакцию даёт сахароза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676400" y="228600"/>
            <a:ext cx="533069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i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Опыт №3. Обнаружение в шоколаде углеводов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3400" y="1524000"/>
          <a:ext cx="8001000" cy="3657600"/>
        </p:xfrm>
        <a:graphic>
          <a:graphicData uri="http://schemas.openxmlformats.org/drawingml/2006/table">
            <a:tbl>
              <a:tblPr/>
              <a:tblGrid>
                <a:gridCol w="318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20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578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Марка шоколада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Присутствие углеводов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090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Воздушный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Присутствуют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090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Алёнка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Интенсивное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окрашивание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1572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  <a:cs typeface="Times New Roman"/>
                        </a:rPr>
                        <a:t>Kinder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  </a:t>
                      </a:r>
                      <a:r>
                        <a:rPr lang="ru-RU" sz="2400" dirty="0" err="1">
                          <a:latin typeface="Times New Roman"/>
                          <a:ea typeface="Times New Roman"/>
                          <a:cs typeface="Times New Roman"/>
                        </a:rPr>
                        <a:t>Chocolate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Самое интенсивное окрашивание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1572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РАХАТ «Казахстан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Присутствуют немного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96494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Россия щедрая душа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Присутствуют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81000" y="838200"/>
            <a:ext cx="14109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5.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81000" y="304800"/>
            <a:ext cx="8382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Выводы.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результатам анкетирования,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большинство учащихся школы №73 любят и употребляют шоколад.  Предпочитают употреблять молочный шоколад, пористый,  молочный с наполнителями.   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Предпочтительные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марки: «Воздушный», «Алёнка»,  РАХАТ «Казахстан»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Kinder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 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Chocolate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», «Россия щедрая душа». 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Самый лучший состав имеет шоколад марки «РАХАТ «Казахстан» и «Аленка», имеют оптимальное количество составляющих.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Наибольшее  содержание жиров растительного происхождения  у шоколада марок:  Воздушный и  Алёнка. Самое  низкое содержание растительных жиров у  шоколада РАХАТ «Казахстан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09600" y="0"/>
            <a:ext cx="81534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Выводы.</a:t>
            </a:r>
          </a:p>
          <a:p>
            <a:pPr marL="457200" indent="-4572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Непредельные жиры (масло какао-бобов) обнаружены во всех испытуемых марках шоколада. Больше всего в  шоколаде марки «РАХАТ «Казахстан»</a:t>
            </a:r>
          </a:p>
          <a:p>
            <a:pPr marL="457200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indent="-4572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Больше всего сахарозы в молочном шоколаде марки «</a:t>
            </a:r>
            <a:r>
              <a:rPr lang="ru-RU" sz="24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Kinder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 </a:t>
            </a:r>
            <a:r>
              <a:rPr lang="ru-RU" sz="24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Chocolate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»,  а меньше всего в  «РАХАТ «Казахстан».</a:t>
            </a:r>
          </a:p>
          <a:p>
            <a:pPr marL="457200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indent="-4572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всем результатам исследования лучшей маркой молочного шоколада стал - РАХАТ «Казахстан»</a:t>
            </a:r>
          </a:p>
          <a:p>
            <a:pPr marL="457200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indent="-4572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Необходимо изучить состав шоколада, перед употреблением. </a:t>
            </a:r>
          </a:p>
          <a:p>
            <a:pPr marL="457200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indent="-4572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Выработали рекомендации по оценке качеств шоколада и его использовании для рядового покупателя</a:t>
            </a:r>
          </a:p>
          <a:p>
            <a:pPr marL="457200" indent="-4572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57200" y="381000"/>
            <a:ext cx="8153400" cy="555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ПРАВИЛЬНО ВЫБРАТЬ ШОКОЛАД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	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первую очередь обратите внимание на качество упаковки, которая  помимо общей аккуратности обязательно должна содержать: наименование продукта, состав, энергетическую ценность, срок годности, адрес производителя и штрих код. Герметичность – еще одно необходимое условие для упаковки – она позволяет шоколаду сохранять полезные свойства в течение всего срока годности.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	 Оцените состав изделия. Самым дорогим  компонентом шоколада является какао-масло, поэтому многие недобросовестные производители, стремясь сэкономить на качестве, заменяют частично или полностью данный компонент на посторонние жиры. Так, в составе натурального продукта обязательно  должно быть указано какао-масло, а не его заменитель или эквивалент. 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	Любителям горького шоколада оценить его качество поможет процентное содержание какао-продуктов – в натуральном шоколаде оно составляет не менее 60%. 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	Если вы уже купили шоколад и все еще не уверены в его качестве, разоблачить подделку вам помогут несколько простых действий: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	Только натуральный шоколад быстро тает на языке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	Шоколад с использованием посторонних жиров имеет «пластилиновый вкус» и плохо тает во рту 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	Настоящий шоколад хрустит при разламывании.  На изломе натурального шоколада должна присутствовать ярко выраженная матовость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09800" y="304800"/>
            <a:ext cx="48510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Спасибо за внимание! </a:t>
            </a:r>
            <a:endParaRPr lang="ru-RU" sz="3200" b="1" dirty="0"/>
          </a:p>
        </p:txBody>
      </p:sp>
      <p:pic>
        <p:nvPicPr>
          <p:cNvPr id="30722" name="Picture 2" descr="C:\Users\Book\Desktop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3716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00" y="457200"/>
            <a:ext cx="8534400" cy="5977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400"/>
              </a:spcBef>
              <a:buClr>
                <a:srgbClr val="000000"/>
              </a:buClr>
              <a:buSzPct val="100000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100" b="1" dirty="0" err="1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spcBef>
                <a:spcPts val="400"/>
              </a:spcBef>
              <a:buClr>
                <a:srgbClr val="000000"/>
              </a:buClr>
              <a:buSzPct val="100000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Сегодня это сладкое лакомство знают и любят люди всех возрастов и сословий, тем более что разнообразие его вкусов и видов по истине поражает. Именно поэтому так интересно и актуально данное исследование.</a:t>
            </a:r>
          </a:p>
          <a:p>
            <a:pPr algn="just">
              <a:spcBef>
                <a:spcPts val="400"/>
              </a:spcBef>
              <a:buClr>
                <a:srgbClr val="000000"/>
              </a:buClr>
              <a:buSzPct val="100000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100" b="1" dirty="0" err="1" smtClean="0"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1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400"/>
              </a:spcBef>
              <a:buClr>
                <a:srgbClr val="000000"/>
              </a:buClr>
              <a:buSzPct val="100000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Мы считаем, что не все, марки шоколада являются качественными.</a:t>
            </a:r>
          </a:p>
          <a:p>
            <a:pPr algn="just">
              <a:spcBef>
                <a:spcPts val="400"/>
              </a:spcBef>
              <a:buClr>
                <a:srgbClr val="000000"/>
              </a:buClr>
              <a:buSzPct val="100000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spcBef>
                <a:spcPts val="400"/>
              </a:spcBef>
              <a:buClr>
                <a:srgbClr val="000000"/>
              </a:buClr>
              <a:buSzPct val="100000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Определить качество наиболее популярных марок шоколада.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1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исследования</a:t>
            </a:r>
            <a:r>
              <a:rPr lang="ru-RU" sz="21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1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Изучить теоретический материал о шоколаде;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1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Выявить наиболее популярные марки шоколада среди учащихся МБОУ СШ № 73;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1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    Определить химический состав шоколада;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1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  Выработать рекомендации по оценке качеств шоколада (по внешним признакам) и его использовании для рядового покупателя.  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ts val="400"/>
              </a:spcBef>
              <a:buClr>
                <a:srgbClr val="000000"/>
              </a:buClr>
              <a:buSzPct val="100000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3400" y="228601"/>
            <a:ext cx="8001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Методы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различных источников информации;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Социологический опрос;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Химический эксперимент.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</a:p>
          <a:p>
            <a:pPr lvl="0">
              <a:lnSpc>
                <a:spcPct val="150000"/>
              </a:lnSpc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Шоколад</a:t>
            </a:r>
          </a:p>
          <a:p>
            <a:pPr lvl="0">
              <a:lnSpc>
                <a:spcPct val="150000"/>
              </a:lnSpc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Предмет исследования: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химический состав шоколада, выяснение его влияния на организм человека.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3400" y="381000"/>
            <a:ext cx="822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Анкетирование среди учащихся МБОУ СШ №73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04800" y="975955"/>
            <a:ext cx="78486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1.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Любите ли вы шоколад?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А)   да  Б) нет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996579170"/>
              </p:ext>
            </p:extLst>
          </p:nvPr>
        </p:nvGraphicFramePr>
        <p:xfrm>
          <a:off x="4648200" y="1295400"/>
          <a:ext cx="35814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57200" y="3429000"/>
            <a:ext cx="64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  Какой шоколад вы предпочитаете?      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А) Белый  Б)  Молочный  В) Горький    </a:t>
            </a: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472101131"/>
              </p:ext>
            </p:extLst>
          </p:nvPr>
        </p:nvGraphicFramePr>
        <p:xfrm>
          <a:off x="5181600" y="4419600"/>
          <a:ext cx="396240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04800" y="7620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indent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 Какая марка шоколада нравится вам?  Напишите марку.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4103614556"/>
              </p:ext>
            </p:extLst>
          </p:nvPr>
        </p:nvGraphicFramePr>
        <p:xfrm>
          <a:off x="914400" y="1752600"/>
          <a:ext cx="7543801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9600" y="304800"/>
            <a:ext cx="800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Исследование пищевой ценности шоколада согласно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ГОСТа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3400" y="1981198"/>
          <a:ext cx="8153401" cy="3352802"/>
        </p:xfrm>
        <a:graphic>
          <a:graphicData uri="http://schemas.openxmlformats.org/drawingml/2006/table">
            <a:tbl>
              <a:tblPr/>
              <a:tblGrid>
                <a:gridCol w="2009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7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18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18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04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27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3819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Шоколад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Энергетическая ценность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Белки (г.)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Углеводы (г.)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Жиры (г.)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Какао(%)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Воздушный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522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5,7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61,4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27,9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1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Алёнка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538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8,2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53,5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33,3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29,8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1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Kinder  Chocolate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554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10,00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52,00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34,00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91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РАХАТ «Казахстан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532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6,3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52,7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33,4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3819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Россия</a:t>
                      </a:r>
                      <a:r>
                        <a:rPr lang="ru-RU" sz="1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щедрая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душа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550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4,6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58,9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28,1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33400" y="1295400"/>
            <a:ext cx="141096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1.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81000" y="259378"/>
            <a:ext cx="8458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1" indent="0"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Исследование информации этикеток молочного шоколада по составу согласно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ГОСТа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8600" y="1360162"/>
          <a:ext cx="8610600" cy="5195943"/>
        </p:xfrm>
        <a:graphic>
          <a:graphicData uri="http://schemas.openxmlformats.org/drawingml/2006/table">
            <a:tbl>
              <a:tblPr/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2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645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Марка шоколада</a:t>
                      </a:r>
                      <a:endParaRPr lang="ru-RU" sz="15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836" marR="48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Состав</a:t>
                      </a:r>
                      <a:endParaRPr lang="ru-RU" sz="15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836" marR="48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7192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5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Times New Roman"/>
                          <a:ea typeface="Times New Roman"/>
                          <a:cs typeface="Times New Roman"/>
                        </a:rPr>
                        <a:t>Воздушный </a:t>
                      </a:r>
                      <a:endParaRPr lang="ru-RU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836" marR="48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Calibri"/>
                          <a:cs typeface="Times New Roman"/>
                        </a:rPr>
                        <a:t>Сахар, какао тертое, сухое цельное молоко, сухая молочная сыворотка, Е476), </a:t>
                      </a:r>
                      <a:r>
                        <a:rPr lang="ru-RU" sz="1500" dirty="0" err="1">
                          <a:latin typeface="Times New Roman"/>
                          <a:ea typeface="Calibri"/>
                          <a:cs typeface="Times New Roman"/>
                        </a:rPr>
                        <a:t>ароматизатор</a:t>
                      </a:r>
                      <a:r>
                        <a:rPr lang="ru-RU" sz="1500" dirty="0">
                          <a:latin typeface="Times New Roman"/>
                          <a:ea typeface="Calibri"/>
                          <a:cs typeface="Times New Roman"/>
                        </a:rPr>
                        <a:t> ванилин идентичный натуральному.</a:t>
                      </a:r>
                      <a:endParaRPr lang="ru-RU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836" marR="48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9529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Times New Roman"/>
                          <a:ea typeface="Times New Roman"/>
                          <a:cs typeface="Times New Roman"/>
                        </a:rPr>
                        <a:t>Алёнка</a:t>
                      </a:r>
                      <a:endParaRPr lang="ru-RU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836" marR="48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Calibri"/>
                          <a:cs typeface="Times New Roman"/>
                        </a:rPr>
                        <a:t>Сахар, сухое цельное молоко, масло какао, какао тертое, эмульгаторы: Е322, Е476, </a:t>
                      </a:r>
                      <a:r>
                        <a:rPr lang="ru-RU" sz="1500" dirty="0" err="1">
                          <a:latin typeface="Times New Roman"/>
                          <a:ea typeface="Calibri"/>
                          <a:cs typeface="Times New Roman"/>
                        </a:rPr>
                        <a:t>ароматизатор</a:t>
                      </a:r>
                      <a:r>
                        <a:rPr lang="ru-RU" sz="1500" dirty="0">
                          <a:latin typeface="Times New Roman"/>
                          <a:ea typeface="Calibri"/>
                          <a:cs typeface="Times New Roman"/>
                        </a:rPr>
                        <a:t> идентичный натуральному "Ваниль", антиокислитель Е306.</a:t>
                      </a:r>
                      <a:endParaRPr lang="ru-RU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836" marR="48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78736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Kinder</a:t>
                      </a:r>
                      <a:r>
                        <a:rPr lang="ru-RU" sz="1500" dirty="0" smtClean="0">
                          <a:latin typeface="Times New Roman"/>
                          <a:ea typeface="Times New Roman"/>
                          <a:cs typeface="Times New Roman"/>
                        </a:rPr>
                        <a:t>  </a:t>
                      </a:r>
                      <a:r>
                        <a:rPr lang="ru-RU" sz="15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Chocolate</a:t>
                      </a:r>
                      <a:endParaRPr lang="ru-RU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836" marR="48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Calibri"/>
                          <a:cs typeface="Times New Roman"/>
                        </a:rPr>
                        <a:t>Молочный шоколад высокого качества (сахар, цельное сухое молоко, какао-масса, какао-масло, эмульгатор – соевый лецитин, </a:t>
                      </a:r>
                      <a:r>
                        <a:rPr lang="ru-RU" sz="1500" dirty="0" err="1">
                          <a:latin typeface="Times New Roman"/>
                          <a:ea typeface="Calibri"/>
                          <a:cs typeface="Times New Roman"/>
                        </a:rPr>
                        <a:t>ароматизатор</a:t>
                      </a:r>
                      <a:r>
                        <a:rPr lang="ru-RU" sz="1500" dirty="0">
                          <a:latin typeface="Times New Roman"/>
                          <a:ea typeface="Calibri"/>
                          <a:cs typeface="Times New Roman"/>
                        </a:rPr>
                        <a:t>, идентичный натуральному: ванилин), сахар, обезжиренное сухое молоко, растительный жир, </a:t>
                      </a:r>
                      <a:r>
                        <a:rPr lang="ru-RU" sz="1500" dirty="0" err="1">
                          <a:latin typeface="Times New Roman"/>
                          <a:ea typeface="Calibri"/>
                          <a:cs typeface="Times New Roman"/>
                        </a:rPr>
                        <a:t>дегидрированный</a:t>
                      </a:r>
                      <a:r>
                        <a:rPr lang="ru-RU" sz="1500" dirty="0">
                          <a:latin typeface="Times New Roman"/>
                          <a:ea typeface="Calibri"/>
                          <a:cs typeface="Times New Roman"/>
                        </a:rPr>
                        <a:t> молочный жир, эмульгатор: соевый лецитин, </a:t>
                      </a:r>
                      <a:r>
                        <a:rPr lang="ru-RU" sz="1500" dirty="0" err="1">
                          <a:latin typeface="Times New Roman"/>
                          <a:ea typeface="Calibri"/>
                          <a:cs typeface="Times New Roman"/>
                        </a:rPr>
                        <a:t>ароматизатор</a:t>
                      </a:r>
                      <a:r>
                        <a:rPr lang="ru-RU" sz="1500" dirty="0">
                          <a:latin typeface="Times New Roman"/>
                          <a:ea typeface="Calibri"/>
                          <a:cs typeface="Times New Roman"/>
                        </a:rPr>
                        <a:t>, идентичный натуральному: ванилин.</a:t>
                      </a:r>
                      <a:endParaRPr lang="ru-RU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836" marR="48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1020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РАХАТ «Казахстан</a:t>
                      </a:r>
                      <a:endParaRPr lang="ru-RU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48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Calibri"/>
                          <a:cs typeface="Times New Roman"/>
                        </a:rPr>
                        <a:t>сахар, какао тёртое, какао масло, сыворотка молочная сухая, молоко сухое цельное, эмульгатор: лецитин соевый; усилитель вкуса и аромата - экстракт натуральной ванили.</a:t>
                      </a:r>
                      <a:endParaRPr lang="ru-RU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836" marR="48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20104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Times New Roman"/>
                          <a:ea typeface="Times New Roman"/>
                          <a:cs typeface="Times New Roman"/>
                        </a:rPr>
                        <a:t>Россия щедрая душа</a:t>
                      </a:r>
                      <a:endParaRPr lang="ru-RU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836" marR="48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Calibri"/>
                          <a:cs typeface="Times New Roman"/>
                        </a:rPr>
                        <a:t>сахар, какао-масло, молоко сухое цельное, какао тертое, сыворотка молочная сухая, молочный жир, фундук жареный тертый, эмульгаторы (соевый лецитин, E476), натуральный экстракт ванили. Продукт может содержать незначительное количество арахиса, других орехов, яичного белка и </a:t>
                      </a:r>
                      <a:r>
                        <a:rPr lang="ru-RU" sz="1500" dirty="0" err="1">
                          <a:latin typeface="Times New Roman"/>
                          <a:ea typeface="Calibri"/>
                          <a:cs typeface="Times New Roman"/>
                        </a:rPr>
                        <a:t>глютена</a:t>
                      </a:r>
                      <a:r>
                        <a:rPr lang="ru-RU" sz="15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836" marR="48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4018002" y="74711"/>
            <a:ext cx="110799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81000" y="914400"/>
            <a:ext cx="14109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2.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6800" y="457200"/>
            <a:ext cx="7467600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Чем же так вреден пищевой стабилизатор Е476?</a:t>
            </a:r>
            <a:endParaRPr lang="ru-RU" sz="24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90600" y="1295400"/>
            <a:ext cx="7391400" cy="33526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Может привести: </a:t>
            </a:r>
            <a:endParaRPr lang="ru-RU" sz="1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увеличению печени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нарушениям работы почек 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избыточному весу 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весьма негативно сказывается на обменных процессах в организме. 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110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304800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Исследование шоколада в  школьной химической лаборатории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28600" y="1219200"/>
            <a:ext cx="64468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Опыт №1. Определение качества «шоколадной плитки».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28600" y="1676400"/>
            <a:ext cx="8382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проведения эксперимента берём образцы шоколадных плиток разных марок массой 5 г, помещаем их в разные пробирки и нагревают на водяной бане до окончания плавления.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Термометром определяем температуру плавления образца.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увеличением  в составе шоколада доли жиров растительного происхождения, следовательно, уменьшается температура плавления шоколада.</a:t>
            </a:r>
            <a:endParaRPr kumimoji="0" lang="ru-RU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225</TotalTime>
  <Words>868</Words>
  <Application>Microsoft Office PowerPoint</Application>
  <PresentationFormat>Экран (4:3)</PresentationFormat>
  <Paragraphs>177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Calibri</vt:lpstr>
      <vt:lpstr>Lucida Sans Unicode</vt:lpstr>
      <vt:lpstr>Times New Roman</vt:lpstr>
      <vt:lpstr>Verdana</vt:lpstr>
      <vt:lpstr>Wingdings</vt:lpstr>
      <vt:lpstr>Wingdings 2</vt:lpstr>
      <vt:lpstr>Wingdings 3</vt:lpstr>
      <vt:lpstr>Открытая</vt:lpstr>
      <vt:lpstr>Красноярский край, г. Красноярск  Муниципальное бюджетное общеобразовательное учреждение  «Средняя школа № 73»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Лола Касьянова</dc:creator>
  <cp:lastModifiedBy>Пользователь Windows</cp:lastModifiedBy>
  <cp:revision>15</cp:revision>
  <dcterms:created xsi:type="dcterms:W3CDTF">2017-03-05T13:07:50Z</dcterms:created>
  <dcterms:modified xsi:type="dcterms:W3CDTF">2023-10-24T11:42:22Z</dcterms:modified>
</cp:coreProperties>
</file>