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9"/>
  </p:notesMasterIdLst>
  <p:sldIdLst>
    <p:sldId id="256" r:id="rId2"/>
    <p:sldId id="257" r:id="rId3"/>
    <p:sldId id="280" r:id="rId4"/>
    <p:sldId id="281" r:id="rId5"/>
    <p:sldId id="282" r:id="rId6"/>
    <p:sldId id="284" r:id="rId7"/>
    <p:sldId id="285" r:id="rId8"/>
    <p:sldId id="292" r:id="rId9"/>
    <p:sldId id="273" r:id="rId10"/>
    <p:sldId id="290" r:id="rId11"/>
    <p:sldId id="283" r:id="rId12"/>
    <p:sldId id="287" r:id="rId13"/>
    <p:sldId id="288" r:id="rId14"/>
    <p:sldId id="291" r:id="rId15"/>
    <p:sldId id="275" r:id="rId16"/>
    <p:sldId id="277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4660"/>
  </p:normalViewPr>
  <p:slideViewPr>
    <p:cSldViewPr>
      <p:cViewPr varScale="1">
        <p:scale>
          <a:sx n="69" d="100"/>
          <a:sy n="69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Garnier Fructis</c:v>
                </c:pt>
                <c:pt idx="1">
                  <c:v>Nivea</c:v>
                </c:pt>
                <c:pt idx="2">
                  <c:v>Gliss Kur</c:v>
                </c:pt>
                <c:pt idx="3">
                  <c:v>Baikal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6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F7-46BB-BDED-F3C7714A92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D0ED5-BD19-44DA-B635-4415168441C3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6B496-00A0-4C4B-B5D1-BDE0048247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3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209120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87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6F43BB-ED01-4A2D-8E5A-38B92D5B1407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A6AD2-911D-4285-AB96-3F3272C20209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2A60C-E76F-42EC-A094-7D7BDBD70C22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6905-2C39-44BE-9556-7884F190D3D2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0250-E4CE-4D2C-8D78-D84A7D584885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4C55-668A-4308-8C81-3D28CCBCEEAE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7480-4BC5-47F0-8712-958C55FD4B23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B3FF-0234-4DB1-B442-00AD7BEBFF49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7AFF-5243-4DF1-BAB7-69E22BF7B0E5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08709D-6957-4CBD-8923-C59EFD845F01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A79C35-DD62-4C92-98FE-AD0E30456A01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E1522C-235F-4206-877F-4A39D4963C0B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1520" y="260648"/>
            <a:ext cx="8676456" cy="2880320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Красноярский край, г. Красноярск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школа № 73»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Исследовательская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</a:t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«Влияние шампуней известных марок на состояние наших волос»</a:t>
            </a:r>
            <a:endParaRPr lang="ru-RU" sz="28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5157192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Работу выполнила: </a:t>
            </a:r>
            <a:r>
              <a:rPr lang="ru-RU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Севостьянихина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 Надежда Витальевна, ученица 10 класса </a:t>
            </a:r>
          </a:p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Руководитель: Касьянова </a:t>
            </a:r>
            <a:r>
              <a:rPr lang="ru-RU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Лола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Изатуллоевна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,  учитель химии и биологии</a:t>
            </a: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Book\Desktop\исследование\UeN9wKLLVu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89622"/>
            <a:ext cx="3368378" cy="33683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770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10</a:t>
            </a:fld>
            <a:endParaRPr lang="ru-RU" sz="1600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23528" y="1484784"/>
            <a:ext cx="457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Наливали в пробирку 1 мл шампуня, добавляли 2 мл воды, закрывали пробирку пробкой и встряхивали раствор. Шампунь  растворялся в воде, и образовывалась пена. Количество пены измеряли линейкой.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1939" y="142852"/>
            <a:ext cx="4553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Измерение пенообразования</a:t>
            </a:r>
          </a:p>
        </p:txBody>
      </p:sp>
      <p:pic>
        <p:nvPicPr>
          <p:cNvPr id="1027" name="Picture 3" descr="C:\Users\Book\Desktop\rBt7sVunC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96752"/>
            <a:ext cx="3401101" cy="3217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80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332656"/>
            <a:ext cx="8229600" cy="925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Измерение пенообразования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Высота столба пены (см)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887490"/>
              </p:ext>
            </p:extLst>
          </p:nvPr>
        </p:nvGraphicFramePr>
        <p:xfrm>
          <a:off x="683568" y="1628801"/>
          <a:ext cx="7560840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49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Garnier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Fructis</a:t>
                      </a:r>
                      <a:r>
                        <a:rPr lang="en-US" sz="1800" dirty="0" smtClean="0"/>
                        <a:t>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9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Nivea</a:t>
                      </a:r>
                      <a:r>
                        <a:rPr lang="en-US" sz="1800" dirty="0" smtClean="0"/>
                        <a:t> </a:t>
                      </a:r>
                      <a:r>
                        <a:rPr lang="ru-RU" sz="18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7945"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Gliss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Kur</a:t>
                      </a:r>
                      <a:r>
                        <a:rPr lang="en-US" sz="1800" dirty="0" smtClean="0"/>
                        <a:t>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/>
                    </a:p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2590">
                <a:tc>
                  <a:txBody>
                    <a:bodyPr/>
                    <a:lstStyle/>
                    <a:p>
                      <a:pPr marL="514350" lvl="0" indent="-514350" algn="ctr"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800" dirty="0" smtClean="0"/>
                    </a:p>
                    <a:p>
                      <a:pPr marL="514350" lvl="0" indent="-514350" algn="ctr"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800" dirty="0" smtClean="0"/>
                        <a:t>Baikal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/>
                    </a:p>
                    <a:p>
                      <a:pPr algn="ctr"/>
                      <a:r>
                        <a:rPr lang="ru-RU" sz="1800" b="1" dirty="0" smtClean="0"/>
                        <a:t>5,5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11</a:t>
            </a:fld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908720"/>
            <a:ext cx="117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9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3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Изучение химического состава шампуней на предмет наличия в 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SLS.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12</a:t>
            </a:fld>
            <a:endParaRPr lang="ru-RU" sz="1600" dirty="0"/>
          </a:p>
        </p:txBody>
      </p:sp>
      <p:pic>
        <p:nvPicPr>
          <p:cNvPr id="2051" name="Picture 3" descr="C:\Users\Book\Desktop\AaaVgF170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32856"/>
            <a:ext cx="4458624" cy="3841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474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8864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химического состава шампуней на предмет наличия в 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SLS.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13</a:t>
            </a:fld>
            <a:endParaRPr lang="ru-RU" sz="1600" dirty="0"/>
          </a:p>
        </p:txBody>
      </p:sp>
      <p:pic>
        <p:nvPicPr>
          <p:cNvPr id="3074" name="Picture 2" descr="C:\Users\Book\Desktop\qdouzwtFL8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2880320" cy="22758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5576" y="3429000"/>
            <a:ext cx="18053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Garnier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Fructis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5" name="Picture 3" descr="C:\Users\Book\Desktop\4SsEITRWBz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96752"/>
            <a:ext cx="4278795" cy="214997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36096" y="3356992"/>
            <a:ext cx="9444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Nivea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3076" name="Picture 4" descr="C:\Users\Book\Desktop\P_ehLq5oP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933056"/>
            <a:ext cx="3617170" cy="220486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627784" y="6211669"/>
            <a:ext cx="124585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Gliss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Kur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7" name="Picture 5" descr="C:\Users\Book\Desktop\-5PY-kYPc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005064"/>
            <a:ext cx="3888432" cy="20882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436096" y="6211669"/>
            <a:ext cx="9172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aikal </a:t>
            </a:r>
            <a:endParaRPr lang="ru-RU" sz="2000" dirty="0" err="1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8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404664"/>
            <a:ext cx="7776864" cy="7694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Sodium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Laureth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Sulfate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 каково его воздействие?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кожу головы: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эпидермис раздражается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развивается зуд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покраснения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шелушения (перхоть)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аллергии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заболевания кожи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увеличение  секреции сальных желез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волосы: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иссушаются, что приводит к образованию ломких, секущихся и сухих кончиков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выпадение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волосы становятся жирными у корней, и мыть их приходится гораздо чаще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15</a:t>
            </a:fld>
            <a:endParaRPr lang="ru-RU" sz="1600" dirty="0"/>
          </a:p>
        </p:txBody>
      </p:sp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8229600" cy="773113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Рецепт домашнего шампуня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67544" y="836712"/>
            <a:ext cx="8301608" cy="5807373"/>
          </a:xfrm>
        </p:spPr>
        <p:txBody>
          <a:bodyPr>
            <a:normAutofit/>
          </a:bodyPr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S Gothic" pitchFamily="2"/>
                <a:cs typeface="Tahoma" pitchFamily="2"/>
              </a:defRPr>
            </a:lvl9pPr>
          </a:lstStyle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Хлебный шампунь для любого типа волос</a:t>
            </a:r>
            <a:r>
              <a:rPr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Ржаной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хлеб тоненько нарезать и смешать с кефиром, потом ставим эту смесь на 3 часа в теплое место, далее максимально, можно блендером все это перемешиваем и моем этой смесью голову. Для сухих волос используется жирный кефир – 3,2%, для жирных волос кефир – 1%, в пропорции при сухих волосах добавляем больше хлеба, при жирных волосах – больше кефира.</a:t>
            </a:r>
          </a:p>
          <a:p>
            <a:pPr lvl="0" algn="just">
              <a:buNone/>
            </a:pPr>
            <a:r>
              <a:rPr sz="2000" b="1" dirty="0" smtClean="0">
                <a:latin typeface="Times New Roman" pitchFamily="18" charset="0"/>
                <a:cs typeface="Times New Roman" pitchFamily="18" charset="0"/>
              </a:rPr>
              <a:t>Яичный желток.</a:t>
            </a:r>
          </a:p>
          <a:p>
            <a:pPr algn="just">
              <a:buNone/>
            </a:pPr>
            <a:r>
              <a:rPr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Несколько раз в месяц полезно для волос вместо шампуня использовать обычный яичный желток. Для этого 1-2 желтка тщательно взбивают и добавляют к ним 1-2 чайных ложки очищенной воды. В завершении можно добавить в шампунь 2-3 капли любимого эфирного масла (например, цитрусового или хвойного).</a:t>
            </a:r>
          </a:p>
          <a:p>
            <a:pPr algn="just">
              <a:buNone/>
            </a:pP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	Этот шампунь наносят на влажные волосы, массируют 3-4 минут, в завершении смывают теплой водой. Ополаскивают волосы подкисленной водой с добавлением уксуса или свежего лимонного сока.</a:t>
            </a:r>
          </a:p>
          <a:p>
            <a:pPr lvl="0" algn="just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94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16</a:t>
            </a:fld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7693"/>
            <a:ext cx="849694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 значения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исследованных шампуней соответствуют нормам и близки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кожи головы.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Однако, шампунь «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Baikal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имеет более высокий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поэтому подойдет для кожи головы с низкой чувствительностью и жирным типов волос.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 популярные образцы шампуней, содержат в своем составе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лаурилсульфат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натрия, что не допустимо для ежедневного использования.  Шампунь  марки  «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Baikal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не содержит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SLS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что дает право выделить данный шампунь в номинации «самый безвредный» по химическому составу.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Следует обращать внимание на состав шампуня и соблюдать определенные меры предосторожности при ежедневном его использовании .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Советуем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чередовать ваш любимый шампунь с традиционными домашними шампунями.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43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17</a:t>
            </a:fld>
            <a:endParaRPr lang="ru-RU" sz="1600" dirty="0"/>
          </a:p>
        </p:txBody>
      </p:sp>
      <p:pic>
        <p:nvPicPr>
          <p:cNvPr id="4098" name="Picture 2" descr="C:\Users\Book\Desktop\Stress-Leads-to-Serious-Hair-Loss-in-Women-Study-Show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3" y="764704"/>
            <a:ext cx="4775311" cy="60932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4851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Спасибо за внимание!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800" smtClean="0"/>
              <a:pPr/>
              <a:t>2</a:t>
            </a:fld>
            <a:endParaRPr lang="ru-RU" sz="1800" dirty="0"/>
          </a:p>
        </p:txBody>
      </p:sp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467544" y="332657"/>
            <a:ext cx="8229600" cy="5760639"/>
          </a:xfrm>
        </p:spPr>
        <p:txBody>
          <a:bodyPr lIns="0" tIns="0" rIns="0" bIns="0" anchor="t">
            <a:norm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–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–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»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»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»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»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»"/>
            </a:lvl9pPr>
          </a:lstStyle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сейчас существует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разных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шампуней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сложно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определиться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выбором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Существует ли среди популярных марок  универсальный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безвреный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шампунь?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егулярное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шампуня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поддерживает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красоту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волос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теоретическом уровне изучить виды и состав шампуней, на практическом уровне исследовать влияние шампуня на здоровье и красоту волос при ежедневном применении.</a:t>
            </a:r>
          </a:p>
          <a:p>
            <a:pPr marL="0" lvl="0" indent="0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52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800" smtClean="0"/>
              <a:pPr/>
              <a:t>3</a:t>
            </a:fld>
            <a:endParaRPr lang="ru-RU" sz="1800" dirty="0"/>
          </a:p>
        </p:txBody>
      </p:sp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611560" y="548680"/>
            <a:ext cx="8229600" cy="6048672"/>
          </a:xfrm>
        </p:spPr>
        <p:txBody>
          <a:bodyPr lIns="0" tIns="0" rIns="0" bIns="0" anchor="ctr">
            <a:normAutofit fontScale="92500"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–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–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»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»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»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»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»"/>
            </a:lvl9pPr>
          </a:lstStyle>
          <a:p>
            <a:pPr marL="0" lvl="0" indent="0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 исследования:   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Изучить теоретический материал о шампунях  и их свойствах , а также их влияния на кожу головы и здоровье волос при ежедневном применении.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Провести социологический опрос и установить наиболее популярные марки шампуня.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Определить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каждой из марок шампуня.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Изучить химический  состав каждого шампуня  и установить основные компоненты 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Разработать рекомендации по применению шампуня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Порекомендовать рецепт приготовления  безвредного шампуня и Донести информацию до общественности </a:t>
            </a:r>
          </a:p>
          <a:p>
            <a:pPr marL="0" indent="0" algn="just">
              <a:lnSpc>
                <a:spcPct val="16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067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800" smtClean="0"/>
              <a:pPr/>
              <a:t>4</a:t>
            </a:fld>
            <a:endParaRPr lang="ru-RU" sz="1800" dirty="0"/>
          </a:p>
        </p:txBody>
      </p:sp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539552" y="404664"/>
            <a:ext cx="8229600" cy="5760640"/>
          </a:xfrm>
        </p:spPr>
        <p:txBody>
          <a:bodyPr lIns="0" tIns="0" rIns="0" bIns="0" anchor="t">
            <a:normAutofit lnSpcReduction="10000"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–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–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»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»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»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»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»"/>
            </a:lvl9pPr>
          </a:lstStyle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Изучение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различных источников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Социологический опрос;</a:t>
            </a: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Химический эксперимент;</a:t>
            </a: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Измерение.</a:t>
            </a:r>
          </a:p>
          <a:p>
            <a:pPr mar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Шампунь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и свойства шампуня</a:t>
            </a:r>
            <a:endParaRPr lang="ru-RU" sz="2400" dirty="0" smtClean="0"/>
          </a:p>
          <a:p>
            <a:pPr marL="0" lvl="0" indent="0" algn="ctr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576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/>
          </p:cNvSpPr>
          <p:nvPr/>
        </p:nvSpPr>
        <p:spPr>
          <a:xfrm>
            <a:off x="457200" y="180001"/>
            <a:ext cx="8219256" cy="144879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  <a:defRPr/>
            </a:defPPr>
            <a:lvl1pPr marL="342900" lvl="0" indent="-3429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/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Наиболее популярные марки шампуня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000760" y="6288234"/>
            <a:ext cx="1463824" cy="569766"/>
          </a:xfrm>
        </p:spPr>
        <p:txBody>
          <a:bodyPr/>
          <a:lstStyle/>
          <a:p>
            <a:fld id="{B19B0651-EE4F-4900-A07F-96A6BFA9D0F0}" type="slidenum">
              <a:rPr lang="ru-RU" sz="1800" smtClean="0"/>
              <a:pPr/>
              <a:t>5</a:t>
            </a:fld>
            <a:endParaRPr lang="ru-RU" sz="1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621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60648"/>
            <a:ext cx="8229600" cy="772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Calibri" pitchFamily="34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Измерение PH-среды шампуня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3861048"/>
            <a:ext cx="3096344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Calibri" pitchFamily="34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Налили в пробирки по 2 мл шампуня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каждой из марок.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6</a:t>
            </a:fld>
            <a:endParaRPr lang="ru-RU" sz="1600" dirty="0"/>
          </a:p>
        </p:txBody>
      </p:sp>
      <p:pic>
        <p:nvPicPr>
          <p:cNvPr id="2051" name="Picture 3" descr="C:\Users\Book\Desktop\исследование\jo89wLWetc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628800"/>
            <a:ext cx="4151784" cy="4151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80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188640"/>
            <a:ext cx="8085584" cy="772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Измерение PH-среды шампуня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3861048"/>
            <a:ext cx="3096344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Calibri" pitchFamily="34"/>
              <a:buNone/>
            </a:pPr>
            <a:endParaRPr lang="ru-RU" sz="1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508104" y="2996952"/>
            <a:ext cx="3096344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  <a:defRPr/>
            </a:defPPr>
            <a:lvl1pPr lvl="0" algn="ctr" defTabSz="914400" rtl="0" eaLnBrk="1" latinLnBrk="0" hangingPunct="1">
              <a:spcBef>
                <a:spcPct val="0"/>
              </a:spcBef>
              <a:buClr>
                <a:srgbClr val="000000"/>
              </a:buClr>
              <a:buSzPct val="100000"/>
              <a:buFont typeface="Calibri" pitchFamily="34"/>
              <a:buChar char="•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l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Замеры РН-среды производили с помощью универсальных индикаторов.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7</a:t>
            </a:fld>
            <a:endParaRPr lang="ru-RU" sz="1600" dirty="0"/>
          </a:p>
        </p:txBody>
      </p:sp>
      <p:pic>
        <p:nvPicPr>
          <p:cNvPr id="6" name="Picture 2" descr="C:\Users\Book\Desktop\исследование\iobBpQtkgV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47494"/>
            <a:ext cx="5358905" cy="4910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26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9592" y="0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algn="ctr">
              <a:spcBef>
                <a:spcPct val="0"/>
              </a:spcBef>
              <a:buClr>
                <a:srgbClr val="000000"/>
              </a:buClr>
              <a:buSzPct val="100000"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Соответствие уровня </a:t>
            </a: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PH</a:t>
            </a: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типу волос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1484784"/>
          <a:ext cx="7416824" cy="379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7181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Тип волос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3528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4.5-5.5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сухих, ослабленных  и поврежденных волос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4011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5.5 – 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жирных волос</a:t>
                      </a:r>
                    </a:p>
                    <a:p>
                      <a:pPr marL="0" algn="ctr" rtl="0" eaLnBrk="1" latinLnBrk="0" hangingPunct="1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9</a:t>
            </a:fld>
            <a:endParaRPr lang="ru-RU" sz="1600" dirty="0"/>
          </a:p>
        </p:txBody>
      </p:sp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39552" y="260648"/>
            <a:ext cx="8229600" cy="773113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100000"/>
              <a:buFont typeface="Calibri" pitchFamily="34"/>
              <a:buNone/>
            </a:defPPr>
            <a:lvl1pPr lvl="0">
              <a:buClr>
                <a:srgbClr val="000000"/>
              </a:buClr>
              <a:buSzPct val="100000"/>
              <a:buFont typeface="Calibri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измерений PH-среды </a:t>
            </a:r>
            <a:endParaRPr lang="ru-RU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906720"/>
              </p:ext>
            </p:extLst>
          </p:nvPr>
        </p:nvGraphicFramePr>
        <p:xfrm>
          <a:off x="539552" y="1628800"/>
          <a:ext cx="7560840" cy="353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Garnier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Fructis</a:t>
                      </a:r>
                      <a:r>
                        <a:rPr lang="en-US" sz="1800" dirty="0" smtClean="0"/>
                        <a:t> </a:t>
                      </a:r>
                      <a:endParaRPr lang="ru-RU" sz="1800" dirty="0" smtClean="0"/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7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Nivea</a:t>
                      </a:r>
                      <a:r>
                        <a:rPr lang="en-US" sz="1800" dirty="0" smtClean="0"/>
                        <a:t> </a:t>
                      </a:r>
                      <a:r>
                        <a:rPr lang="ru-RU" sz="1800" dirty="0" smtClean="0"/>
                        <a:t> </a:t>
                      </a: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3488"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Gliss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Kur</a:t>
                      </a:r>
                      <a:r>
                        <a:rPr lang="en-US" sz="1800" dirty="0" smtClean="0"/>
                        <a:t> 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514350" lvl="0" indent="-514350" algn="ctr"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lang="ru-RU" sz="1800" dirty="0" smtClean="0"/>
                    </a:p>
                    <a:p>
                      <a:pPr marL="514350" lvl="0" indent="-514350" algn="ctr"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199" algn="l"/>
                          <a:tab pos="3657600" algn="l"/>
                          <a:tab pos="4572000" algn="l"/>
                          <a:tab pos="5486399" algn="l"/>
                          <a:tab pos="6400799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800" dirty="0" smtClean="0"/>
                        <a:t>Baikal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5,8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1052736"/>
            <a:ext cx="1218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Calibri" pitchFamily="34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ru-RU" dirty="0" smtClean="0"/>
              <a:t>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69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955</TotalTime>
  <Words>568</Words>
  <Application>Microsoft Office PowerPoint</Application>
  <PresentationFormat>Экран (4:3)</PresentationFormat>
  <Paragraphs>136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MS Gothic</vt:lpstr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Красноярский край, г. Красноярск  Муниципальное бюджетное общеобразовательное учреждение  «Средняя школа № 73»   Исследовательская работа Тема: «Влияние шампуней известных марок на состояние наших волос»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измерений PH-среды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Рецепт домашнего шампуня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Тема: «»</dc:title>
  <dc:creator>Дмитрий</dc:creator>
  <cp:lastModifiedBy>Пользователь Windows</cp:lastModifiedBy>
  <cp:revision>70</cp:revision>
  <dcterms:created xsi:type="dcterms:W3CDTF">2015-01-10T01:59:13Z</dcterms:created>
  <dcterms:modified xsi:type="dcterms:W3CDTF">2023-10-24T11:39:02Z</dcterms:modified>
</cp:coreProperties>
</file>