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2" r:id="rId20"/>
    <p:sldId id="273" r:id="rId21"/>
    <p:sldId id="275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03F-3B07-4737-AF0E-5BA1639C237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15FD-F953-4A1B-9450-49C8374FD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 flipH="1" flipV="1">
            <a:off x="2699792" y="6021288"/>
            <a:ext cx="432048" cy="21602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5940152" y="4869160"/>
            <a:ext cx="432048" cy="21602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7992888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ИСКУССТВО РОСПИСИ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3059832" y="5661248"/>
            <a:ext cx="2088232" cy="1008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ХОХЛОМА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1920" y="4437112"/>
            <a:ext cx="2160240" cy="1008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МЕЗЕНСКАЯ РОСПИСЬ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3e4fc88e3c0672b5f42ac3c1f59r--russkij-stil-russkaya-narodnaya-rospis-po.jpg"/>
          <p:cNvPicPr>
            <a:picLocks noChangeAspect="1"/>
          </p:cNvPicPr>
          <p:nvPr/>
        </p:nvPicPr>
        <p:blipFill>
          <a:blip r:embed="rId2" cstate="print"/>
          <a:srcRect l="5064" r="3780"/>
          <a:stretch>
            <a:fillRect/>
          </a:stretch>
        </p:blipFill>
        <p:spPr>
          <a:xfrm>
            <a:off x="6372200" y="4509120"/>
            <a:ext cx="2592288" cy="18967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528744_24.jpeg"/>
          <p:cNvPicPr>
            <a:picLocks noChangeAspect="1"/>
          </p:cNvPicPr>
          <p:nvPr/>
        </p:nvPicPr>
        <p:blipFill>
          <a:blip r:embed="rId3" cstate="print"/>
          <a:srcRect l="2355" t="3546" r="3462"/>
          <a:stretch>
            <a:fillRect/>
          </a:stretch>
        </p:blipFill>
        <p:spPr>
          <a:xfrm>
            <a:off x="3182689" y="2420888"/>
            <a:ext cx="2541439" cy="172819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cbb3e3816ead90de17ac24326e06e5a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09120"/>
            <a:ext cx="2520280" cy="189021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hello_html_mdd91b2d.jpg"/>
          <p:cNvPicPr>
            <a:picLocks noChangeAspect="1"/>
          </p:cNvPicPr>
          <p:nvPr/>
        </p:nvPicPr>
        <p:blipFill>
          <a:blip r:embed="rId5" cstate="print"/>
          <a:srcRect b="17817"/>
          <a:stretch>
            <a:fillRect/>
          </a:stretch>
        </p:blipFill>
        <p:spPr>
          <a:xfrm>
            <a:off x="6228184" y="2348880"/>
            <a:ext cx="2392912" cy="15841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maxresdefault.jpg"/>
          <p:cNvPicPr>
            <a:picLocks noChangeAspect="1"/>
          </p:cNvPicPr>
          <p:nvPr/>
        </p:nvPicPr>
        <p:blipFill>
          <a:blip r:embed="rId6" cstate="print"/>
          <a:srcRect l="7892" r="7927"/>
          <a:stretch>
            <a:fillRect/>
          </a:stretch>
        </p:blipFill>
        <p:spPr>
          <a:xfrm>
            <a:off x="395536" y="2348880"/>
            <a:ext cx="2304256" cy="153970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10802" y="386104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76-81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475656" y="1988840"/>
            <a:ext cx="216024" cy="36004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2060848"/>
            <a:ext cx="216024" cy="36004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638132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86-91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1988840"/>
            <a:ext cx="216024" cy="36004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04248" y="39330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92-95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9552" y="980728"/>
            <a:ext cx="2088232" cy="1008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ГЖЕЛЬ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419872" y="980728"/>
            <a:ext cx="2160240" cy="108012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ГОРОДЕЦКАЯ РОСПИСЬ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72200" y="980728"/>
            <a:ext cx="2088232" cy="100811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ЖОСТОВО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414908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82-85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4288" y="638132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101-103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7" grpId="0" build="allAtOnce" animBg="1"/>
      <p:bldP spid="9" grpId="0" build="allAtOnce" animBg="1"/>
      <p:bldP spid="15" grpId="0" build="allAtOnce"/>
      <p:bldP spid="16" grpId="0" animBg="1"/>
      <p:bldP spid="17" grpId="0" animBg="1"/>
      <p:bldP spid="18" grpId="0" build="allAtOnce"/>
      <p:bldP spid="20" grpId="0" animBg="1"/>
      <p:bldP spid="21" grpId="0" build="allAtOnce"/>
      <p:bldP spid="22" grpId="0" build="allAtOnce" animBg="1"/>
      <p:bldP spid="23" grpId="0" build="allAtOnce" animBg="1"/>
      <p:bldP spid="24" grpId="0" build="allAtOnce" animBg="1"/>
      <p:bldP spid="26" grpId="0" build="allAtOnce"/>
      <p:bldP spid="2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Элементы ГОРОДЕЦКОЙ росписи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75656" y="836712"/>
            <a:ext cx="216024" cy="432048"/>
          </a:xfrm>
          <a:prstGeom prst="downArrow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268760"/>
            <a:ext cx="2448272" cy="576064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РОЗАН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268760"/>
            <a:ext cx="2448272" cy="576064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КУПАВКА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img7.jpg"/>
          <p:cNvPicPr>
            <a:picLocks noChangeAspect="1"/>
          </p:cNvPicPr>
          <p:nvPr/>
        </p:nvPicPr>
        <p:blipFill>
          <a:blip r:embed="rId2" cstate="print"/>
          <a:srcRect l="10237" t="15350" r="9838" b="9051"/>
          <a:stretch>
            <a:fillRect/>
          </a:stretch>
        </p:blipFill>
        <p:spPr>
          <a:xfrm>
            <a:off x="539552" y="4005064"/>
            <a:ext cx="3312368" cy="2349823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7308304" y="836712"/>
            <a:ext cx="216024" cy="432048"/>
          </a:xfrm>
          <a:prstGeom prst="downArrow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лайд18.jpg"/>
          <p:cNvPicPr>
            <a:picLocks noChangeAspect="1"/>
          </p:cNvPicPr>
          <p:nvPr/>
        </p:nvPicPr>
        <p:blipFill>
          <a:blip r:embed="rId3" cstate="print"/>
          <a:srcRect l="56454" t="19550" r="6744" b="41312"/>
          <a:stretch>
            <a:fillRect/>
          </a:stretch>
        </p:blipFill>
        <p:spPr>
          <a:xfrm>
            <a:off x="6979357" y="5259784"/>
            <a:ext cx="1409067" cy="1123847"/>
          </a:xfrm>
          <a:prstGeom prst="rect">
            <a:avLst/>
          </a:prstGeom>
        </p:spPr>
      </p:pic>
      <p:pic>
        <p:nvPicPr>
          <p:cNvPr id="13" name="Рисунок 12" descr="Слайд18.jpg"/>
          <p:cNvPicPr>
            <a:picLocks noChangeAspect="1"/>
          </p:cNvPicPr>
          <p:nvPr/>
        </p:nvPicPr>
        <p:blipFill>
          <a:blip r:embed="rId3" cstate="print"/>
          <a:srcRect l="56264" t="58435" r="5113"/>
          <a:stretch>
            <a:fillRect/>
          </a:stretch>
        </p:blipFill>
        <p:spPr>
          <a:xfrm>
            <a:off x="5148065" y="5259784"/>
            <a:ext cx="1478772" cy="1193552"/>
          </a:xfrm>
          <a:prstGeom prst="rect">
            <a:avLst/>
          </a:prstGeom>
        </p:spPr>
      </p:pic>
      <p:pic>
        <p:nvPicPr>
          <p:cNvPr id="14" name="Рисунок 13" descr="Слайд18.jpg"/>
          <p:cNvPicPr>
            <a:picLocks noChangeAspect="1"/>
          </p:cNvPicPr>
          <p:nvPr/>
        </p:nvPicPr>
        <p:blipFill>
          <a:blip r:embed="rId3" cstate="print"/>
          <a:srcRect l="5901" t="58182" r="65888" b="7029"/>
          <a:stretch>
            <a:fillRect/>
          </a:stretch>
        </p:blipFill>
        <p:spPr>
          <a:xfrm>
            <a:off x="7020272" y="4158217"/>
            <a:ext cx="1080120" cy="998975"/>
          </a:xfrm>
          <a:prstGeom prst="rect">
            <a:avLst/>
          </a:prstGeom>
        </p:spPr>
      </p:pic>
      <p:pic>
        <p:nvPicPr>
          <p:cNvPr id="15" name="Рисунок 14" descr="Слайд18.jpg"/>
          <p:cNvPicPr>
            <a:picLocks noChangeAspect="1"/>
          </p:cNvPicPr>
          <p:nvPr/>
        </p:nvPicPr>
        <p:blipFill>
          <a:blip r:embed="rId3" cstate="print"/>
          <a:srcRect l="5901" t="19550" r="66946" b="44246"/>
          <a:stretch>
            <a:fillRect/>
          </a:stretch>
        </p:blipFill>
        <p:spPr>
          <a:xfrm>
            <a:off x="5173216" y="4117589"/>
            <a:ext cx="1039603" cy="10396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0032" y="4117589"/>
            <a:ext cx="2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4149080"/>
            <a:ext cx="2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5259784"/>
            <a:ext cx="2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6841" y="5178484"/>
            <a:ext cx="2615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ru-RU" dirty="0" smtClean="0"/>
          </a:p>
        </p:txBody>
      </p:sp>
      <p:pic>
        <p:nvPicPr>
          <p:cNvPr id="20" name="Рисунок 19" descr="hello_html_be84ff1.jpg"/>
          <p:cNvPicPr>
            <a:picLocks noChangeAspect="1"/>
          </p:cNvPicPr>
          <p:nvPr/>
        </p:nvPicPr>
        <p:blipFill>
          <a:blip r:embed="rId4" cstate="print"/>
          <a:srcRect l="52774" t="42195" r="14242" b="19127"/>
          <a:stretch>
            <a:fillRect/>
          </a:stretch>
        </p:blipFill>
        <p:spPr>
          <a:xfrm>
            <a:off x="395536" y="1916832"/>
            <a:ext cx="2232248" cy="196437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hello_html_be84ff1.jpg"/>
          <p:cNvPicPr>
            <a:picLocks noChangeAspect="1"/>
          </p:cNvPicPr>
          <p:nvPr/>
        </p:nvPicPr>
        <p:blipFill>
          <a:blip r:embed="rId4" cstate="print"/>
          <a:srcRect l="6597" t="42195" r="65697" b="22643"/>
          <a:stretch>
            <a:fillRect/>
          </a:stretch>
        </p:blipFill>
        <p:spPr>
          <a:xfrm>
            <a:off x="6516216" y="1916832"/>
            <a:ext cx="2160240" cy="205737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71800" y="2060848"/>
            <a:ext cx="1656184" cy="36004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БУТОН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491880" y="836712"/>
            <a:ext cx="216024" cy="1224136"/>
          </a:xfrm>
          <a:prstGeom prst="downArrow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4008" y="2060848"/>
            <a:ext cx="1728192" cy="36004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ЛИСТОЧКИ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6340" y="2628201"/>
            <a:ext cx="1919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3060249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СИНИЙ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9578" y="3204265"/>
            <a:ext cx="1890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ЗЕЛЕНЫЙ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364088" y="836712"/>
            <a:ext cx="216024" cy="1224136"/>
          </a:xfrm>
          <a:prstGeom prst="downArrow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6" grpId="0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8" grpId="0" build="allAtOnce"/>
      <p:bldP spid="29" grpId="0" build="allAtOnce"/>
      <p:bldP spid="30" grpId="0" build="allAtOnce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1475656" y="764704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08304" y="764704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764704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Приемы выполнения ГОРОДЕЦКОЙ росписи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96752"/>
            <a:ext cx="244827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ЗАМАЛЁВОК </a:t>
            </a:r>
            <a:r>
              <a:rPr lang="ru-RU" sz="1600" dirty="0" smtClean="0">
                <a:solidFill>
                  <a:schemeClr val="tx1"/>
                </a:solidFill>
              </a:rPr>
              <a:t>(подмалёвок)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196752"/>
            <a:ext cx="244827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ТЕНЁВКА </a:t>
            </a:r>
            <a:r>
              <a:rPr lang="ru-RU" sz="1600" dirty="0" smtClean="0">
                <a:solidFill>
                  <a:schemeClr val="tx1"/>
                </a:solidFill>
              </a:rPr>
              <a:t>(прорисовка)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196752"/>
            <a:ext cx="24482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ОЖИВКА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1930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Создаются пятна</a:t>
            </a:r>
          </a:p>
          <a:p>
            <a:pPr algn="ctr"/>
            <a:r>
              <a:rPr lang="ru-RU" dirty="0" smtClean="0"/>
              <a:t>вращением кисти</a:t>
            </a:r>
          </a:p>
          <a:p>
            <a:pPr algn="ctr"/>
            <a:r>
              <a:rPr lang="ru-RU" dirty="0" smtClean="0"/>
              <a:t>КРУПНАЯ КИСТЬ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3182" y="1916832"/>
            <a:ext cx="3227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Усложнение формы: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ердцевинка, лепестки</a:t>
            </a:r>
          </a:p>
          <a:p>
            <a:pPr algn="ctr"/>
            <a:r>
              <a:rPr lang="ru-RU" dirty="0" smtClean="0"/>
              <a:t>Черная краска. МЕЛКАЯ КИСТЬ</a:t>
            </a:r>
          </a:p>
          <a:p>
            <a:pPr algn="ctr"/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333219" y="1772816"/>
            <a:ext cx="21520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Завершение, </a:t>
            </a:r>
          </a:p>
          <a:p>
            <a:pPr algn="ctr"/>
            <a:r>
              <a:rPr lang="ru-RU" dirty="0" smtClean="0"/>
              <a:t>мелкая проработка:</a:t>
            </a:r>
          </a:p>
          <a:p>
            <a:pPr algn="ctr"/>
            <a:r>
              <a:rPr lang="ru-RU" dirty="0" smtClean="0"/>
              <a:t>дуги, штрихи.</a:t>
            </a:r>
          </a:p>
          <a:p>
            <a:pPr algn="ctr"/>
            <a:r>
              <a:rPr lang="ru-RU" dirty="0" smtClean="0"/>
              <a:t>Белая краска</a:t>
            </a:r>
          </a:p>
          <a:p>
            <a:pPr algn="ctr"/>
            <a:r>
              <a:rPr lang="ru-RU" dirty="0" smtClean="0"/>
              <a:t>ТОНКАЯ КИСТЬ</a:t>
            </a:r>
            <a:endParaRPr lang="ru-RU" dirty="0"/>
          </a:p>
        </p:txBody>
      </p:sp>
      <p:pic>
        <p:nvPicPr>
          <p:cNvPr id="14" name="Рисунок 13" descr="img_user_file_5535206b033cb_25.jpg"/>
          <p:cNvPicPr>
            <a:picLocks noChangeAspect="1"/>
          </p:cNvPicPr>
          <p:nvPr/>
        </p:nvPicPr>
        <p:blipFill>
          <a:blip r:embed="rId2" cstate="print"/>
          <a:srcRect l="6201" t="14563" r="3434" b="3932"/>
          <a:stretch>
            <a:fillRect/>
          </a:stretch>
        </p:blipFill>
        <p:spPr>
          <a:xfrm>
            <a:off x="611561" y="2852936"/>
            <a:ext cx="5760640" cy="381642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00719" y="3501008"/>
            <a:ext cx="75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Розан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4725144"/>
            <a:ext cx="9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Купавка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5877272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Листок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6" grpId="0" animBg="1"/>
      <p:bldP spid="8" grpId="0" animBg="1"/>
      <p:bldP spid="10" grpId="0" animBg="1"/>
      <p:bldP spid="11" grpId="0" build="allAtOnce"/>
      <p:bldP spid="12" grpId="0" build="allAtOnce"/>
      <p:bldP spid="13" grpId="0" build="allAtOnce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rodets-08.jpg"/>
          <p:cNvPicPr>
            <a:picLocks noChangeAspect="1"/>
          </p:cNvPicPr>
          <p:nvPr/>
        </p:nvPicPr>
        <p:blipFill>
          <a:blip r:embed="rId2" cstate="print"/>
          <a:srcRect l="2318" r="956" b="20600"/>
          <a:stretch>
            <a:fillRect/>
          </a:stretch>
        </p:blipFill>
        <p:spPr>
          <a:xfrm>
            <a:off x="1763688" y="564501"/>
            <a:ext cx="5760640" cy="613786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8208912" cy="36004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Техника рисования ГОРОДЕЦКОЙ росписи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rcRect l="55513" t="61550" r="10625" b="4851"/>
          <a:stretch>
            <a:fillRect/>
          </a:stretch>
        </p:blipFill>
        <p:spPr>
          <a:xfrm>
            <a:off x="4932040" y="3789040"/>
            <a:ext cx="3960440" cy="294730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2" cstate="print"/>
          <a:srcRect l="57692" t="24555" r="10809" b="43945"/>
          <a:stretch>
            <a:fillRect/>
          </a:stretch>
        </p:blipFill>
        <p:spPr>
          <a:xfrm>
            <a:off x="4932040" y="620688"/>
            <a:ext cx="4032448" cy="302433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img9.jpg"/>
          <p:cNvPicPr>
            <a:picLocks noChangeAspect="1"/>
          </p:cNvPicPr>
          <p:nvPr/>
        </p:nvPicPr>
        <p:blipFill>
          <a:blip r:embed="rId2" cstate="print"/>
          <a:srcRect l="9563" t="24433" r="57362" b="44067"/>
          <a:stretch>
            <a:fillRect/>
          </a:stretch>
        </p:blipFill>
        <p:spPr>
          <a:xfrm>
            <a:off x="323528" y="620688"/>
            <a:ext cx="4234070" cy="302433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903653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3960440" cy="288381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116632"/>
            <a:ext cx="8208912" cy="36004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Техника рисования ГОРОДЕЦКОЙ росписи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920694c410a38de64b0ecb388b86f1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875" y="3501008"/>
            <a:ext cx="1582621" cy="3151237"/>
          </a:xfrm>
          <a:prstGeom prst="rect">
            <a:avLst/>
          </a:prstGeom>
        </p:spPr>
      </p:pic>
      <p:pic>
        <p:nvPicPr>
          <p:cNvPr id="15" name="Рисунок 14" descr="stol2-stula-khokhloma-nabor-s-khokhlomskoj-rospisyu-1-rost.jpg"/>
          <p:cNvPicPr>
            <a:picLocks noChangeAspect="1"/>
          </p:cNvPicPr>
          <p:nvPr/>
        </p:nvPicPr>
        <p:blipFill>
          <a:blip r:embed="rId3" cstate="print"/>
          <a:srcRect l="15351" t="29000" r="14300" b="18501"/>
          <a:stretch>
            <a:fillRect/>
          </a:stretch>
        </p:blipFill>
        <p:spPr>
          <a:xfrm>
            <a:off x="4523035" y="3501008"/>
            <a:ext cx="2929285" cy="218603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572000" y="5661248"/>
            <a:ext cx="2952328" cy="1008112"/>
          </a:xfrm>
          <a:prstGeom prst="round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ХОХЛОМА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59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Волге  </a:t>
            </a:r>
            <a:r>
              <a:rPr lang="ru-RU" dirty="0" smtClean="0"/>
              <a:t>(недалеко от г. Городец)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3203848" y="1484784"/>
            <a:ext cx="576064" cy="216024"/>
          </a:xfrm>
          <a:prstGeom prst="rightArrow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340768"/>
            <a:ext cx="4896544" cy="504056"/>
          </a:xfrm>
          <a:prstGeom prst="round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расписывали?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340768"/>
            <a:ext cx="2808312" cy="201622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ДЕРЕВЯННАЯ ПОСУДА: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Блюда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Ложки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Вазы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Солонки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Ковши-утицы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 flipH="1">
            <a:off x="3815916" y="2024844"/>
            <a:ext cx="576064" cy="216024"/>
          </a:xfrm>
          <a:prstGeom prst="rightArrow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420888"/>
            <a:ext cx="1800200" cy="93610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ДЕТСКАЯ МЕБЕЛЬ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7a4e97106bbdafd37c9b296f3bd957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013176"/>
            <a:ext cx="1875989" cy="136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3512b88960b6f94dd94dae8cea3ba01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1630" y="1988840"/>
            <a:ext cx="3016794" cy="1512168"/>
          </a:xfrm>
          <a:prstGeom prst="rect">
            <a:avLst/>
          </a:prstGeom>
        </p:spPr>
      </p:pic>
      <p:pic>
        <p:nvPicPr>
          <p:cNvPr id="14" name="Рисунок 13" descr="2956922669fb94f0eaa48c675d6f378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645024"/>
            <a:ext cx="1812855" cy="273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lozhka_derevjannaja_khokhloma_sssr_200m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573016"/>
            <a:ext cx="1773188" cy="134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96460" y="5661248"/>
            <a:ext cx="1919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8823" y="6084585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ЧЕРНЫЙ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build="allAtOnce"/>
      <p:bldP spid="6" grpId="0" animBg="1"/>
      <p:bldP spid="7" grpId="0" build="allAtOnce" animBg="1"/>
      <p:bldP spid="8" grpId="0" animBg="1"/>
      <p:bldP spid="9" grpId="0" animBg="1"/>
      <p:bldP spid="10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Элементы хохломской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96752"/>
            <a:ext cx="1872208" cy="43204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ТРАВКА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узоры – </a:t>
            </a:r>
            <a:r>
              <a:rPr lang="ru-RU" sz="2400" b="1" dirty="0" smtClean="0">
                <a:solidFill>
                  <a:srgbClr val="C00000"/>
                </a:solidFill>
              </a:rPr>
              <a:t>РАСТИТЕЛЬНЫЕ</a:t>
            </a:r>
            <a:r>
              <a:rPr lang="ru-RU" sz="2000" b="1" dirty="0" smtClean="0"/>
              <a:t>: травки, ягодки, цветы сказочные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11760" y="1340768"/>
            <a:ext cx="360040" cy="144016"/>
          </a:xfrm>
          <a:prstGeom prst="rightArrow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1196752"/>
            <a:ext cx="5904656" cy="43204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Главный мотив хохломской росписи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fonstola.ru-264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3528392" cy="153573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m54a881b2.jpg"/>
          <p:cNvPicPr>
            <a:picLocks noChangeAspect="1"/>
          </p:cNvPicPr>
          <p:nvPr/>
        </p:nvPicPr>
        <p:blipFill>
          <a:blip r:embed="rId3" cstate="print"/>
          <a:srcRect t="60817" b="4930"/>
          <a:stretch>
            <a:fillRect/>
          </a:stretch>
        </p:blipFill>
        <p:spPr>
          <a:xfrm>
            <a:off x="179512" y="1700808"/>
            <a:ext cx="4248472" cy="11576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m54a881b2.jpg"/>
          <p:cNvPicPr>
            <a:picLocks noChangeAspect="1"/>
          </p:cNvPicPr>
          <p:nvPr/>
        </p:nvPicPr>
        <p:blipFill>
          <a:blip r:embed="rId4" cstate="print"/>
          <a:srcRect t="16225" b="51325"/>
          <a:stretch>
            <a:fillRect/>
          </a:stretch>
        </p:blipFill>
        <p:spPr>
          <a:xfrm>
            <a:off x="4499992" y="1700808"/>
            <a:ext cx="4463011" cy="115212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4016" y="2924944"/>
            <a:ext cx="550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элементы травяного узора: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ритмичное чередование </a:t>
            </a:r>
            <a:r>
              <a:rPr lang="ru-RU" sz="2000" b="1" dirty="0" smtClean="0">
                <a:solidFill>
                  <a:srgbClr val="C00000"/>
                </a:solidFill>
              </a:rPr>
              <a:t>КРАСНЫХ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r>
              <a:rPr lang="ru-RU" sz="2000" b="1" dirty="0" smtClean="0"/>
              <a:t> ЧЁРНЫХ </a:t>
            </a:r>
            <a:r>
              <a:rPr lang="ru-RU" sz="2000" b="1" dirty="0" smtClean="0">
                <a:solidFill>
                  <a:srgbClr val="002060"/>
                </a:solidFill>
              </a:rPr>
              <a:t>травинок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плавность изогнутых линий.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 травинки </a:t>
            </a:r>
            <a:r>
              <a:rPr lang="ru-RU" sz="2000" b="1" u="sng" dirty="0" smtClean="0">
                <a:solidFill>
                  <a:srgbClr val="002060"/>
                </a:solidFill>
              </a:rPr>
              <a:t>кудрявятся</a:t>
            </a:r>
            <a:r>
              <a:rPr lang="ru-RU" sz="2000" b="1" dirty="0" smtClean="0">
                <a:solidFill>
                  <a:srgbClr val="002060"/>
                </a:solidFill>
              </a:rPr>
              <a:t>! </a:t>
            </a:r>
            <a:r>
              <a:rPr lang="ru-RU" sz="2000" b="1" u="sng" dirty="0" smtClean="0">
                <a:solidFill>
                  <a:srgbClr val="002060"/>
                </a:solidFill>
              </a:rPr>
              <a:t>Не касаются</a:t>
            </a:r>
            <a:r>
              <a:rPr lang="ru-RU" sz="2000" b="1" dirty="0" smtClean="0">
                <a:solidFill>
                  <a:srgbClr val="002060"/>
                </a:solidFill>
              </a:rPr>
              <a:t> криуля!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581128"/>
            <a:ext cx="1872208" cy="43204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КРИУЛЬ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39752" y="4725144"/>
            <a:ext cx="360040" cy="144016"/>
          </a:xfrm>
          <a:prstGeom prst="rightArrow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4581128"/>
            <a:ext cx="6048672" cy="43204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Ведущая, направляющая линия орнамента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hohlomskayarospis12.jpg"/>
          <p:cNvPicPr>
            <a:picLocks noChangeAspect="1"/>
          </p:cNvPicPr>
          <p:nvPr/>
        </p:nvPicPr>
        <p:blipFill>
          <a:blip r:embed="rId5" cstate="print"/>
          <a:srcRect t="6950" b="76250"/>
          <a:stretch>
            <a:fillRect/>
          </a:stretch>
        </p:blipFill>
        <p:spPr>
          <a:xfrm>
            <a:off x="179512" y="5229200"/>
            <a:ext cx="4104456" cy="8077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Стрелка вправо 16"/>
          <p:cNvSpPr/>
          <p:nvPr/>
        </p:nvSpPr>
        <p:spPr>
          <a:xfrm rot="5400000">
            <a:off x="791580" y="5121188"/>
            <a:ext cx="360040" cy="144016"/>
          </a:xfrm>
          <a:prstGeom prst="rightArrow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5301208"/>
            <a:ext cx="360040" cy="144016"/>
          </a:xfrm>
          <a:prstGeom prst="rightArrow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ohlomskayarospis12.jpg"/>
          <p:cNvPicPr>
            <a:picLocks noChangeAspect="1"/>
          </p:cNvPicPr>
          <p:nvPr/>
        </p:nvPicPr>
        <p:blipFill>
          <a:blip r:embed="rId6" cstate="print"/>
          <a:srcRect t="27950"/>
          <a:stretch>
            <a:fillRect/>
          </a:stretch>
        </p:blipFill>
        <p:spPr>
          <a:xfrm>
            <a:off x="4644008" y="5221980"/>
            <a:ext cx="1800200" cy="15193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ptitsa-zavitki-tsvet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5157192"/>
            <a:ext cx="2066369" cy="1543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7" grpId="0" animBg="1"/>
      <p:bldP spid="8" grpId="0" build="allAtOnce" animBg="1"/>
      <p:bldP spid="12" grpId="0" build="allAtOnce"/>
      <p:bldP spid="13" grpId="0" build="allAtOnce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>
            <a:off x="8244408" y="1484784"/>
            <a:ext cx="216024" cy="2520280"/>
          </a:xfrm>
          <a:prstGeom prst="downArrow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08104" y="1484784"/>
            <a:ext cx="216024" cy="2520280"/>
          </a:xfrm>
          <a:prstGeom prst="downArrow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47864" y="1484784"/>
            <a:ext cx="216024" cy="1296144"/>
          </a:xfrm>
          <a:prstGeom prst="downArrow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99592" y="1484784"/>
            <a:ext cx="216024" cy="1296144"/>
          </a:xfrm>
          <a:prstGeom prst="downArrow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Виды хохломской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980728"/>
            <a:ext cx="3312368" cy="504056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ВЕРХОВОЕ ПИСЬМО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980728"/>
            <a:ext cx="3312368" cy="504056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ФОНОВОЕ ПИСЬМО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700808"/>
            <a:ext cx="3312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Роспись «травка» создается </a:t>
            </a:r>
            <a:r>
              <a:rPr lang="ru-RU" u="sng" dirty="0" smtClean="0"/>
              <a:t>поверх</a:t>
            </a:r>
            <a:r>
              <a:rPr lang="ru-RU" dirty="0" smtClean="0"/>
              <a:t> золотистой поверхности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746682"/>
            <a:ext cx="417646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Сначала нанесение рисунка, заполнение фона рисунка чёрной или красной краской. </a:t>
            </a:r>
            <a:r>
              <a:rPr lang="ru-RU" u="sng" dirty="0" smtClean="0"/>
              <a:t>Оставляются не закрашенными крупные листья и цветы</a:t>
            </a:r>
            <a:r>
              <a:rPr lang="ru-RU" dirty="0" smtClean="0"/>
              <a:t>. На них лишь наносятся мелкие штрихи-жилочки для украшения</a:t>
            </a:r>
            <a:endParaRPr lang="ru-RU" u="sng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620688"/>
            <a:ext cx="216024" cy="360040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620688"/>
            <a:ext cx="216024" cy="360040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780928"/>
            <a:ext cx="1656184" cy="36004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«ПОД ЛИСТОК»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83768" y="2780928"/>
            <a:ext cx="1656184" cy="36004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«ПОД ЯГОДКУ»</a:t>
            </a:r>
            <a:endParaRPr lang="ru-RU" sz="1600" b="1" dirty="0"/>
          </a:p>
        </p:txBody>
      </p:sp>
      <p:pic>
        <p:nvPicPr>
          <p:cNvPr id="16" name="Рисунок 15" descr="45959154_hohloma1.jpg"/>
          <p:cNvPicPr>
            <a:picLocks noChangeAspect="1"/>
          </p:cNvPicPr>
          <p:nvPr/>
        </p:nvPicPr>
        <p:blipFill>
          <a:blip r:embed="rId2" cstate="print"/>
          <a:srcRect r="7143"/>
          <a:stretch>
            <a:fillRect/>
          </a:stretch>
        </p:blipFill>
        <p:spPr>
          <a:xfrm>
            <a:off x="2204738" y="3212976"/>
            <a:ext cx="2160240" cy="115212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khokhloma-madeinkipish-fon-rospis-khokhlomskaia-rospis-art-8.jpg"/>
          <p:cNvPicPr>
            <a:picLocks noChangeAspect="1"/>
          </p:cNvPicPr>
          <p:nvPr/>
        </p:nvPicPr>
        <p:blipFill>
          <a:blip r:embed="rId3" cstate="print"/>
          <a:srcRect t="15385" b="23077"/>
          <a:stretch>
            <a:fillRect/>
          </a:stretch>
        </p:blipFill>
        <p:spPr>
          <a:xfrm>
            <a:off x="179512" y="3212976"/>
            <a:ext cx="1872208" cy="115212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788024" y="4005064"/>
            <a:ext cx="1656184" cy="36004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«ПОД ФОН»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64288" y="4005064"/>
            <a:ext cx="1656184" cy="360040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«КУДРИНА»</a:t>
            </a:r>
            <a:endParaRPr lang="ru-RU" sz="1600" b="1" dirty="0"/>
          </a:p>
        </p:txBody>
      </p:sp>
      <p:pic>
        <p:nvPicPr>
          <p:cNvPr id="24" name="Рисунок 23" descr="5b897494ce19f3ee68e64f5939da8464--russian-folk-folk-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1752" y="4472608"/>
            <a:ext cx="2124744" cy="2124744"/>
          </a:xfrm>
          <a:prstGeom prst="rect">
            <a:avLst/>
          </a:prstGeom>
        </p:spPr>
      </p:pic>
      <p:pic>
        <p:nvPicPr>
          <p:cNvPr id="25" name="Рисунок 24" descr="9a35bdc0f2d340ab954610b2d4c9ea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509120"/>
            <a:ext cx="1988840" cy="1988840"/>
          </a:xfrm>
          <a:prstGeom prst="rect">
            <a:avLst/>
          </a:prstGeom>
        </p:spPr>
      </p:pic>
      <p:pic>
        <p:nvPicPr>
          <p:cNvPr id="26" name="Рисунок 25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585058"/>
            <a:ext cx="2016224" cy="1940286"/>
          </a:xfrm>
          <a:prstGeom prst="rect">
            <a:avLst/>
          </a:prstGeom>
        </p:spPr>
      </p:pic>
      <p:pic>
        <p:nvPicPr>
          <p:cNvPr id="27" name="Рисунок 26" descr="20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581128"/>
            <a:ext cx="201622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2" grpId="0" animBg="1"/>
      <p:bldP spid="11" grpId="0" animBg="1"/>
      <p:bldP spid="5" grpId="0" animBg="1"/>
      <p:bldP spid="6" grpId="0" animBg="1"/>
      <p:bldP spid="7" grpId="0" build="allAtOnce" animBg="1"/>
      <p:bldP spid="8" grpId="0" build="allAtOnce" animBg="1"/>
      <p:bldP spid="9" grpId="0" animBg="1"/>
      <p:bldP spid="10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ОТКУДА ЗОЛОТОЙ 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2" cstate="print"/>
          <a:srcRect l="35995" t="19232" r="40003" b="42670"/>
          <a:stretch>
            <a:fillRect/>
          </a:stretch>
        </p:blipFill>
        <p:spPr>
          <a:xfrm>
            <a:off x="2627784" y="1998132"/>
            <a:ext cx="1512168" cy="1800200"/>
          </a:xfrm>
          <a:prstGeom prst="rect">
            <a:avLst/>
          </a:prstGeom>
        </p:spPr>
      </p:pic>
      <p:pic>
        <p:nvPicPr>
          <p:cNvPr id="6" name="Рисунок 5" descr="img16.jpg"/>
          <p:cNvPicPr>
            <a:picLocks noChangeAspect="1"/>
          </p:cNvPicPr>
          <p:nvPr/>
        </p:nvPicPr>
        <p:blipFill>
          <a:blip r:embed="rId2" cstate="print"/>
          <a:srcRect l="5002" t="17530" r="67567" b="42848"/>
          <a:stretch>
            <a:fillRect/>
          </a:stretch>
        </p:blipFill>
        <p:spPr>
          <a:xfrm>
            <a:off x="395536" y="1998132"/>
            <a:ext cx="1728192" cy="1872208"/>
          </a:xfrm>
          <a:prstGeom prst="rect">
            <a:avLst/>
          </a:prstGeom>
        </p:spPr>
      </p:pic>
      <p:pic>
        <p:nvPicPr>
          <p:cNvPr id="7" name="Рисунок 6" descr="img16.jpg"/>
          <p:cNvPicPr>
            <a:picLocks noChangeAspect="1"/>
          </p:cNvPicPr>
          <p:nvPr/>
        </p:nvPicPr>
        <p:blipFill>
          <a:blip r:embed="rId2" cstate="print"/>
          <a:srcRect l="62283" t="16184" r="12572" b="44194"/>
          <a:stretch>
            <a:fillRect/>
          </a:stretch>
        </p:blipFill>
        <p:spPr>
          <a:xfrm>
            <a:off x="4860032" y="1926124"/>
            <a:ext cx="1584176" cy="1872208"/>
          </a:xfrm>
          <a:prstGeom prst="rect">
            <a:avLst/>
          </a:prstGeom>
        </p:spPr>
      </p:pic>
      <p:pic>
        <p:nvPicPr>
          <p:cNvPr id="9" name="Рисунок 8" descr="img7 (1).jpg"/>
          <p:cNvPicPr>
            <a:picLocks noChangeAspect="1"/>
          </p:cNvPicPr>
          <p:nvPr/>
        </p:nvPicPr>
        <p:blipFill>
          <a:blip r:embed="rId3" cstate="print"/>
          <a:srcRect l="68112" t="46850" r="10626" b="15350"/>
          <a:stretch>
            <a:fillRect/>
          </a:stretch>
        </p:blipFill>
        <p:spPr>
          <a:xfrm>
            <a:off x="7092280" y="1926124"/>
            <a:ext cx="1458162" cy="194421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67544" y="1268760"/>
            <a:ext cx="3312368" cy="360040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Этапы изготовления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683985"/>
            <a:ext cx="1919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751" y="683985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ЧЕРНЫЙ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710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195736" y="2790220"/>
            <a:ext cx="360040" cy="216024"/>
          </a:xfrm>
          <a:prstGeom prst="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99792" y="171010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</a:p>
          <a:p>
            <a:endParaRPr lang="ru-RU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248" y="1710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2790220"/>
            <a:ext cx="360040" cy="216024"/>
          </a:xfrm>
          <a:prstGeom prst="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444208" y="2790220"/>
            <a:ext cx="360040" cy="216024"/>
          </a:xfrm>
          <a:prstGeom prst="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3789040"/>
            <a:ext cx="20882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Изготовление деревянной заготовки. Грунтовка глиной  - «</a:t>
            </a:r>
            <a:r>
              <a:rPr lang="ru-RU" sz="1600" dirty="0" err="1" smtClean="0"/>
              <a:t>вапили</a:t>
            </a:r>
            <a:r>
              <a:rPr lang="ru-RU" sz="1600" dirty="0" smtClean="0"/>
              <a:t>»</a:t>
            </a:r>
          </a:p>
          <a:p>
            <a:pPr algn="ctr"/>
            <a:endParaRPr lang="ru-RU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3802975"/>
            <a:ext cx="2088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Пропитка льняным маслом (олифой). Натирка алюминиевым порошком</a:t>
            </a:r>
          </a:p>
          <a:p>
            <a:pPr algn="ctr"/>
            <a:endParaRPr lang="ru-RU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716016" y="3861048"/>
            <a:ext cx="208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Покрытие лаком и закаливание в печи.</a:t>
            </a:r>
          </a:p>
          <a:p>
            <a:pPr algn="ctr"/>
            <a:r>
              <a:rPr lang="ru-RU" sz="1600" dirty="0" smtClean="0"/>
              <a:t>Изделия становятся ЗОЛОТЫМИ! </a:t>
            </a:r>
          </a:p>
          <a:p>
            <a:pPr algn="ctr"/>
            <a:endParaRPr lang="ru-RU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804248" y="3861048"/>
            <a:ext cx="208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Верховая</a:t>
            </a:r>
            <a:r>
              <a:rPr lang="ru-RU" sz="1600" dirty="0" smtClean="0"/>
              <a:t> роспись «золотого» изделия</a:t>
            </a:r>
          </a:p>
          <a:p>
            <a:pPr algn="ctr"/>
            <a:endParaRPr lang="ru-RU" sz="1600" dirty="0" smtClean="0"/>
          </a:p>
        </p:txBody>
      </p:sp>
      <p:pic>
        <p:nvPicPr>
          <p:cNvPr id="25" name="Рисунок 24" descr="ффP1120205.jpg"/>
          <p:cNvPicPr>
            <a:picLocks noChangeAspect="1"/>
          </p:cNvPicPr>
          <p:nvPr/>
        </p:nvPicPr>
        <p:blipFill>
          <a:blip r:embed="rId4" cstate="print"/>
          <a:srcRect r="6385" b="17131"/>
          <a:stretch>
            <a:fillRect/>
          </a:stretch>
        </p:blipFill>
        <p:spPr>
          <a:xfrm>
            <a:off x="3203848" y="5182337"/>
            <a:ext cx="2520280" cy="14801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07504" y="5273913"/>
            <a:ext cx="3096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При </a:t>
            </a:r>
            <a:r>
              <a:rPr lang="ru-RU" sz="1600" b="1" dirty="0" smtClean="0"/>
              <a:t>фоновой</a:t>
            </a:r>
            <a:r>
              <a:rPr lang="ru-RU" sz="1600" dirty="0" smtClean="0"/>
              <a:t> росписи «серебряные» изделия сначала расписывают, затем покрывают лаком и закаливают в печи</a:t>
            </a:r>
          </a:p>
          <a:p>
            <a:pPr algn="r"/>
            <a:endParaRPr lang="ru-RU" sz="1600" dirty="0" smtClean="0"/>
          </a:p>
        </p:txBody>
      </p:sp>
      <p:pic>
        <p:nvPicPr>
          <p:cNvPr id="27" name="Рисунок 26" descr="0_fc712_b97c9dbc_orig.jpg"/>
          <p:cNvPicPr>
            <a:picLocks noChangeAspect="1"/>
          </p:cNvPicPr>
          <p:nvPr/>
        </p:nvPicPr>
        <p:blipFill>
          <a:blip r:embed="rId5" cstate="print"/>
          <a:srcRect l="4063" t="14563" r="34250" b="36219"/>
          <a:stretch>
            <a:fillRect/>
          </a:stretch>
        </p:blipFill>
        <p:spPr>
          <a:xfrm>
            <a:off x="6300192" y="5157192"/>
            <a:ext cx="2592288" cy="151216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Стрелка вправо 27"/>
          <p:cNvSpPr/>
          <p:nvPr/>
        </p:nvSpPr>
        <p:spPr>
          <a:xfrm>
            <a:off x="5868144" y="5805264"/>
            <a:ext cx="360040" cy="216024"/>
          </a:xfrm>
          <a:prstGeom prst="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build="allAtOnce"/>
      <p:bldP spid="22" grpId="0" build="allAtOnce"/>
      <p:bldP spid="23" grpId="0" build="allAtOnce"/>
      <p:bldP spid="24" grpId="0" build="allAtOnce"/>
      <p:bldP spid="26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ГЖЕЛЬСКАЯ РОСПИСЬ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3655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Сёла Турыгино, Гжель, Речицы  </a:t>
            </a:r>
            <a:r>
              <a:rPr lang="ru-RU" dirty="0" smtClean="0"/>
              <a:t>- </a:t>
            </a:r>
          </a:p>
          <a:p>
            <a:r>
              <a:rPr lang="ru-RU" dirty="0" smtClean="0"/>
              <a:t>художественные центры, </a:t>
            </a:r>
          </a:p>
          <a:p>
            <a:r>
              <a:rPr lang="ru-RU" dirty="0" smtClean="0"/>
              <a:t>где создают гжельскую керамику</a:t>
            </a:r>
            <a:endParaRPr lang="ru-RU" dirty="0"/>
          </a:p>
        </p:txBody>
      </p:sp>
      <p:pic>
        <p:nvPicPr>
          <p:cNvPr id="7" name="Рисунок 6" descr="7fbc4287c1a8b2bb2ae09642b812256b--flower-blossom-tole-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802" y="1082175"/>
            <a:ext cx="4126678" cy="443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490153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ГЖЕЛЬ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вид керамических изделий, которые</a:t>
            </a:r>
          </a:p>
          <a:p>
            <a:r>
              <a:rPr lang="ru-RU" dirty="0"/>
              <a:t>и</a:t>
            </a:r>
            <a:r>
              <a:rPr lang="ru-RU" dirty="0" smtClean="0"/>
              <a:t>зготавливают из глины и расписывают опре-</a:t>
            </a:r>
          </a:p>
          <a:p>
            <a:r>
              <a:rPr lang="ru-RU" dirty="0"/>
              <a:t>д</a:t>
            </a:r>
            <a:r>
              <a:rPr lang="ru-RU" dirty="0" smtClean="0"/>
              <a:t>еленным образом в едином стиле </a:t>
            </a:r>
          </a:p>
          <a:p>
            <a:r>
              <a:rPr lang="ru-RU" dirty="0"/>
              <a:t>г</a:t>
            </a:r>
            <a:r>
              <a:rPr lang="ru-RU" dirty="0" smtClean="0"/>
              <a:t>жельской росписи, использую только </a:t>
            </a:r>
          </a:p>
          <a:p>
            <a:r>
              <a:rPr lang="ru-RU" b="1" dirty="0" smtClean="0"/>
              <a:t>БЕЛО-СИНЮЮ</a:t>
            </a:r>
            <a:r>
              <a:rPr lang="ru-RU" dirty="0" smtClean="0"/>
              <a:t> </a:t>
            </a:r>
            <a:r>
              <a:rPr lang="ru-RU" dirty="0"/>
              <a:t>ц</a:t>
            </a:r>
            <a:r>
              <a:rPr lang="ru-RU" dirty="0" smtClean="0"/>
              <a:t>ветовую гамму</a:t>
            </a:r>
            <a:endParaRPr lang="ru-RU" dirty="0"/>
          </a:p>
        </p:txBody>
      </p:sp>
      <p:pic>
        <p:nvPicPr>
          <p:cNvPr id="9" name="Рисунок 8" descr="DSC03786.jpg"/>
          <p:cNvPicPr>
            <a:picLocks noChangeAspect="1"/>
          </p:cNvPicPr>
          <p:nvPr/>
        </p:nvPicPr>
        <p:blipFill>
          <a:blip r:embed="rId3" cstate="print"/>
          <a:srcRect l="5573" r="6518" b="8001"/>
          <a:stretch>
            <a:fillRect/>
          </a:stretch>
        </p:blipFill>
        <p:spPr>
          <a:xfrm>
            <a:off x="323528" y="3429000"/>
            <a:ext cx="2292888" cy="2160239"/>
          </a:xfrm>
          <a:prstGeom prst="rect">
            <a:avLst/>
          </a:prstGeom>
        </p:spPr>
      </p:pic>
      <p:pic>
        <p:nvPicPr>
          <p:cNvPr id="10" name="Рисунок 9" descr="serviz_chaynyy_granenyy_avt_r_.jpg"/>
          <p:cNvPicPr>
            <a:picLocks noChangeAspect="1"/>
          </p:cNvPicPr>
          <p:nvPr/>
        </p:nvPicPr>
        <p:blipFill>
          <a:blip r:embed="rId4" cstate="print"/>
          <a:srcRect t="3874" b="8873"/>
          <a:stretch>
            <a:fillRect/>
          </a:stretch>
        </p:blipFill>
        <p:spPr>
          <a:xfrm>
            <a:off x="2627784" y="4437112"/>
            <a:ext cx="2564904" cy="223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Техника росписи ХОХЛОМА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a7bb8bbf52312c6d61aff5f70b573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350140" cy="3456384"/>
          </a:xfrm>
          <a:prstGeom prst="rect">
            <a:avLst/>
          </a:prstGeom>
        </p:spPr>
      </p:pic>
      <p:pic>
        <p:nvPicPr>
          <p:cNvPr id="6" name="Рисунок 5" descr="img6 (1).jpg"/>
          <p:cNvPicPr>
            <a:picLocks noChangeAspect="1"/>
          </p:cNvPicPr>
          <p:nvPr/>
        </p:nvPicPr>
        <p:blipFill>
          <a:blip r:embed="rId3" cstate="print"/>
          <a:srcRect l="50787" t="42650" b="2751"/>
          <a:stretch>
            <a:fillRect/>
          </a:stretch>
        </p:blipFill>
        <p:spPr>
          <a:xfrm>
            <a:off x="4860032" y="1052736"/>
            <a:ext cx="4032448" cy="3355375"/>
          </a:xfrm>
          <a:prstGeom prst="rect">
            <a:avLst/>
          </a:prstGeom>
        </p:spPr>
      </p:pic>
      <p:pic>
        <p:nvPicPr>
          <p:cNvPr id="9" name="Рисунок 8" descr="img12 (1).jpg"/>
          <p:cNvPicPr>
            <a:picLocks noChangeAspect="1"/>
          </p:cNvPicPr>
          <p:nvPr/>
        </p:nvPicPr>
        <p:blipFill>
          <a:blip r:embed="rId4" cstate="print"/>
          <a:srcRect l="3150" t="17934" r="1564" b="3668"/>
          <a:stretch>
            <a:fillRect/>
          </a:stretch>
        </p:blipFill>
        <p:spPr>
          <a:xfrm>
            <a:off x="2123728" y="4437112"/>
            <a:ext cx="4824536" cy="22328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Техника росписи ХОХЛОМА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>
          <a:xfrm>
            <a:off x="467543" y="764704"/>
            <a:ext cx="3648405" cy="2592288"/>
          </a:xfrm>
          <a:prstGeom prst="rect">
            <a:avLst/>
          </a:prstGeom>
        </p:spPr>
      </p:pic>
      <p:pic>
        <p:nvPicPr>
          <p:cNvPr id="8" name="Рисунок 7" descr="img13.jpg"/>
          <p:cNvPicPr>
            <a:picLocks noChangeAspect="1"/>
          </p:cNvPicPr>
          <p:nvPr/>
        </p:nvPicPr>
        <p:blipFill>
          <a:blip r:embed="rId3" cstate="print"/>
          <a:srcRect l="5043" b="5871"/>
          <a:stretch>
            <a:fillRect/>
          </a:stretch>
        </p:blipFill>
        <p:spPr>
          <a:xfrm>
            <a:off x="4788024" y="764704"/>
            <a:ext cx="4067944" cy="3024336"/>
          </a:xfrm>
          <a:prstGeom prst="rect">
            <a:avLst/>
          </a:prstGeom>
        </p:spPr>
      </p:pic>
      <p:pic>
        <p:nvPicPr>
          <p:cNvPr id="9" name="Рисунок 8" descr="img1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97052"/>
            <a:ext cx="3960440" cy="2970330"/>
          </a:xfrm>
          <a:prstGeom prst="rect">
            <a:avLst/>
          </a:prstGeom>
        </p:spPr>
      </p:pic>
      <p:pic>
        <p:nvPicPr>
          <p:cNvPr id="10" name="Рисунок 9" descr="img22.jpg"/>
          <p:cNvPicPr>
            <a:picLocks noChangeAspect="1"/>
          </p:cNvPicPr>
          <p:nvPr/>
        </p:nvPicPr>
        <p:blipFill>
          <a:blip r:embed="rId5" cstate="print"/>
          <a:srcRect l="1744" r="5814"/>
          <a:stretch>
            <a:fillRect/>
          </a:stretch>
        </p:blipFill>
        <p:spPr>
          <a:xfrm>
            <a:off x="467544" y="3573016"/>
            <a:ext cx="381642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ЖОСТОВО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59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Село Жостово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3203848" y="1412776"/>
            <a:ext cx="576064" cy="21602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268760"/>
            <a:ext cx="4896544" cy="50405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расписывали?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268760"/>
            <a:ext cx="2808312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ЖЕСТЯНЫЕ МЕТАЛЛИЧЕСКИЕ ПОДНОСЫ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636912"/>
            <a:ext cx="4896544" cy="50405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изображали?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92080" y="2780928"/>
            <a:ext cx="576064" cy="21602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1916832"/>
            <a:ext cx="2808312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Пышные букеты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Венки  из цветов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Осенние мотивы из ягод и листьев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321297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b="1" dirty="0" smtClean="0"/>
              <a:t>Свободная манера </a:t>
            </a:r>
            <a:r>
              <a:rPr lang="ru-RU" sz="2000" dirty="0" smtClean="0"/>
              <a:t>письма дает мастеру возможность фантазировать, импровизировать! – </a:t>
            </a:r>
            <a:r>
              <a:rPr lang="ru-RU" sz="2000" b="1" dirty="0" smtClean="0"/>
              <a:t>это основной принцип</a:t>
            </a:r>
            <a:r>
              <a:rPr lang="ru-RU" sz="2000" dirty="0" smtClean="0"/>
              <a:t> жостовской росписи. НО! </a:t>
            </a:r>
            <a:r>
              <a:rPr lang="ru-RU" sz="2000" b="1" dirty="0" smtClean="0"/>
              <a:t>Связь с традицией остается!</a:t>
            </a:r>
            <a:endParaRPr lang="ru-RU" sz="2000" b="1" dirty="0"/>
          </a:p>
        </p:txBody>
      </p:sp>
      <p:pic>
        <p:nvPicPr>
          <p:cNvPr id="13" name="Рисунок 12" descr="e7fbfd43b86cc3942480f96f8a9d99f8--j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93096"/>
            <a:ext cx="2348880" cy="2348880"/>
          </a:xfrm>
          <a:prstGeom prst="rect">
            <a:avLst/>
          </a:prstGeom>
        </p:spPr>
      </p:pic>
      <p:pic>
        <p:nvPicPr>
          <p:cNvPr id="14" name="Рисунок 13" descr="2epuDTBrz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2564904" cy="2564904"/>
          </a:xfrm>
          <a:prstGeom prst="rect">
            <a:avLst/>
          </a:prstGeom>
        </p:spPr>
      </p:pic>
      <p:pic>
        <p:nvPicPr>
          <p:cNvPr id="15" name="Рисунок 14" descr="Кошкина_Ольга_размер_60х47_см._цена_65000руб_уник.номер_114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5" y="4221088"/>
            <a:ext cx="322612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5040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Особенности росписи ЖОСТОВО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ello_html_m7f5336f9.jpg"/>
          <p:cNvPicPr>
            <a:picLocks noChangeAspect="1"/>
          </p:cNvPicPr>
          <p:nvPr/>
        </p:nvPicPr>
        <p:blipFill>
          <a:blip r:embed="rId2" cstate="print"/>
          <a:srcRect l="3098" t="2564" r="3953"/>
          <a:stretch>
            <a:fillRect/>
          </a:stretch>
        </p:blipFill>
        <p:spPr>
          <a:xfrm>
            <a:off x="107504" y="908720"/>
            <a:ext cx="6480720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052736"/>
            <a:ext cx="2555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Свободная манера письма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Плотные букеты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Стебли не видны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Разные цветы: крупные, средние, мелкие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Расположение цветов: в середине – самые крупные; к краям – от средних к самым мелким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Промежутки заполнены листьями и самыми мелкими цветочками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Многоцветие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низ 23"/>
          <p:cNvSpPr/>
          <p:nvPr/>
        </p:nvSpPr>
        <p:spPr>
          <a:xfrm>
            <a:off x="4499992" y="5877272"/>
            <a:ext cx="216024" cy="432048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3933056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475656" y="692696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08304" y="692696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692696"/>
            <a:ext cx="216024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124744"/>
            <a:ext cx="24482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ЗАМАЛЁВОК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124744"/>
            <a:ext cx="24482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ТЕНЁЖКА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124744"/>
            <a:ext cx="244827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БЛИКОВКА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7008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Создаются основные пятна композиции – намечаются расположение и форма больших, маленьких цветов, листьев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170080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Затемнение с одной стороны пятна цветов и листьев.</a:t>
            </a:r>
          </a:p>
          <a:p>
            <a:pPr algn="ctr"/>
            <a:r>
              <a:rPr lang="ru-RU" dirty="0" smtClean="0"/>
              <a:t>Основной тон + черная краска</a:t>
            </a:r>
          </a:p>
          <a:p>
            <a:pPr algn="ctr"/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40151" y="1700808"/>
            <a:ext cx="302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Выделение освещенных мест светлой краской.</a:t>
            </a:r>
          </a:p>
          <a:p>
            <a:pPr algn="ctr"/>
            <a:r>
              <a:rPr lang="ru-RU" dirty="0" smtClean="0"/>
              <a:t>Основной тон + белая краска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88640"/>
            <a:ext cx="8208912" cy="5040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Приемы выполнения ЖОСТОВСКОЙ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573016"/>
            <a:ext cx="849694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Усиление темных мест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 flipV="1">
            <a:off x="4427984" y="-963488"/>
            <a:ext cx="360040" cy="8280920"/>
          </a:xfrm>
          <a:prstGeom prst="leftBrac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3284984"/>
            <a:ext cx="216024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4365104"/>
            <a:ext cx="8496944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ЧЕРТЁЖКА, ПРИВЯЗКА - детальная проработка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79715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Нанесение тонких линий-черточек для придания большей выразительности. Мелкие травки, завитушки.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499992" y="5373216"/>
            <a:ext cx="216024" cy="288032"/>
          </a:xfrm>
          <a:prstGeom prst="down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5661248"/>
            <a:ext cx="849694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Сушка подноса, покрытие лаком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6309320"/>
            <a:ext cx="8496944" cy="4320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УБОРКА – оформление краёв подноса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9.jpg"/>
          <p:cNvPicPr>
            <a:picLocks noChangeAspect="1"/>
          </p:cNvPicPr>
          <p:nvPr/>
        </p:nvPicPr>
        <p:blipFill>
          <a:blip r:embed="rId2" cstate="print"/>
          <a:srcRect l="3150" t="24800" r="45275" b="35300"/>
          <a:stretch>
            <a:fillRect/>
          </a:stretch>
        </p:blipFill>
        <p:spPr>
          <a:xfrm>
            <a:off x="3779912" y="1196752"/>
            <a:ext cx="5256584" cy="30499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5040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Техника выполнения ЖОСТОВСКОЙ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slide-7.jpg"/>
          <p:cNvPicPr>
            <a:picLocks noChangeAspect="1"/>
          </p:cNvPicPr>
          <p:nvPr/>
        </p:nvPicPr>
        <p:blipFill>
          <a:blip r:embed="rId3" cstate="print"/>
          <a:srcRect l="36158" t="5338" r="1551" b="2258"/>
          <a:stretch>
            <a:fillRect/>
          </a:stretch>
        </p:blipFill>
        <p:spPr>
          <a:xfrm>
            <a:off x="467544" y="836712"/>
            <a:ext cx="3312368" cy="36804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ghostovskaya_rospisy_6.jpg"/>
          <p:cNvPicPr>
            <a:picLocks noChangeAspect="1"/>
          </p:cNvPicPr>
          <p:nvPr/>
        </p:nvPicPr>
        <p:blipFill>
          <a:blip r:embed="rId4" cstate="print"/>
          <a:srcRect t="3801" b="54200"/>
          <a:stretch>
            <a:fillRect/>
          </a:stretch>
        </p:blipFill>
        <p:spPr>
          <a:xfrm>
            <a:off x="467544" y="4725144"/>
            <a:ext cx="6408712" cy="201871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5040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Техника выполнения ЖОСТОВСКОЙ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zhostovskaya-rospis-kartinki-kak-risovat-dlya-detej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08720"/>
            <a:ext cx="3152567" cy="56886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836712"/>
            <a:ext cx="4372377" cy="28083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rcRect l="1538" r="4615"/>
          <a:stretch>
            <a:fillRect/>
          </a:stretch>
        </p:blipFill>
        <p:spPr>
          <a:xfrm>
            <a:off x="4139952" y="3789040"/>
            <a:ext cx="4392488" cy="27715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504056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Разнообразие рисунка ЖОСТОВСКОЙ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ello_html_1e72f2df.jpg"/>
          <p:cNvPicPr>
            <a:picLocks noChangeAspect="1"/>
          </p:cNvPicPr>
          <p:nvPr/>
        </p:nvPicPr>
        <p:blipFill>
          <a:blip r:embed="rId2" cstate="print"/>
          <a:srcRect l="5091" t="6818" r="4966" b="9091"/>
          <a:stretch>
            <a:fillRect/>
          </a:stretch>
        </p:blipFill>
        <p:spPr>
          <a:xfrm>
            <a:off x="4572000" y="836712"/>
            <a:ext cx="3312368" cy="23124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zhostovskayarospis2.jpg"/>
          <p:cNvPicPr>
            <a:picLocks noChangeAspect="1"/>
          </p:cNvPicPr>
          <p:nvPr/>
        </p:nvPicPr>
        <p:blipFill>
          <a:blip r:embed="rId3" cstate="print"/>
          <a:srcRect b="11151"/>
          <a:stretch>
            <a:fillRect/>
          </a:stretch>
        </p:blipFill>
        <p:spPr>
          <a:xfrm>
            <a:off x="467544" y="869826"/>
            <a:ext cx="3384376" cy="418832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11960" y="3284984"/>
            <a:ext cx="4464496" cy="36004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Разнообразие формы подносов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89040"/>
            <a:ext cx="1503095" cy="1512168"/>
          </a:xfrm>
          <a:prstGeom prst="rect">
            <a:avLst/>
          </a:prstGeom>
        </p:spPr>
      </p:pic>
      <p:pic>
        <p:nvPicPr>
          <p:cNvPr id="9" name="Рисунок 8" descr="47RkaA8Zy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1" y="3861048"/>
            <a:ext cx="1609006" cy="1296144"/>
          </a:xfrm>
          <a:prstGeom prst="rect">
            <a:avLst/>
          </a:prstGeom>
        </p:spPr>
      </p:pic>
      <p:pic>
        <p:nvPicPr>
          <p:cNvPr id="10" name="Рисунок 9" descr="382GNFUT6_.jpg"/>
          <p:cNvPicPr>
            <a:picLocks noChangeAspect="1"/>
          </p:cNvPicPr>
          <p:nvPr/>
        </p:nvPicPr>
        <p:blipFill>
          <a:blip r:embed="rId6" cstate="print"/>
          <a:srcRect t="4348"/>
          <a:stretch>
            <a:fillRect/>
          </a:stretch>
        </p:blipFill>
        <p:spPr>
          <a:xfrm>
            <a:off x="2483769" y="5157192"/>
            <a:ext cx="2182380" cy="1584176"/>
          </a:xfrm>
          <a:prstGeom prst="rect">
            <a:avLst/>
          </a:prstGeom>
        </p:spPr>
      </p:pic>
      <p:pic>
        <p:nvPicPr>
          <p:cNvPr id="11" name="Рисунок 10" descr="578yjPuUg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129808"/>
            <a:ext cx="2016224" cy="1624180"/>
          </a:xfrm>
          <a:prstGeom prst="rect">
            <a:avLst/>
          </a:prstGeom>
        </p:spPr>
      </p:pic>
      <p:pic>
        <p:nvPicPr>
          <p:cNvPr id="12" name="Рисунок 11" descr="IMG_0168.jpg"/>
          <p:cNvPicPr>
            <a:picLocks noChangeAspect="1"/>
          </p:cNvPicPr>
          <p:nvPr/>
        </p:nvPicPr>
        <p:blipFill>
          <a:blip r:embed="rId8" cstate="print"/>
          <a:srcRect l="3355" t="4421" r="6060"/>
          <a:stretch>
            <a:fillRect/>
          </a:stretch>
        </p:blipFill>
        <p:spPr>
          <a:xfrm>
            <a:off x="6804248" y="5301208"/>
            <a:ext cx="1944216" cy="1556792"/>
          </a:xfrm>
          <a:prstGeom prst="rect">
            <a:avLst/>
          </a:prstGeom>
        </p:spPr>
      </p:pic>
      <p:pic>
        <p:nvPicPr>
          <p:cNvPr id="14" name="Рисунок 13" descr="Кошкина_Ольга_размер_60х47_см._цена_65000руб_уник.номер_114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5268552"/>
            <a:ext cx="1845867" cy="1400808"/>
          </a:xfrm>
          <a:prstGeom prst="rect">
            <a:avLst/>
          </a:prstGeom>
        </p:spPr>
      </p:pic>
      <p:pic>
        <p:nvPicPr>
          <p:cNvPr id="15" name="Рисунок 14" descr="DSC_7516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7" y="3745519"/>
            <a:ext cx="1080120" cy="148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МЕЗЕНСКАЯ РОСПИСЬ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59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деревнях и селах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реке Мезень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3203848" y="1412776"/>
            <a:ext cx="576064" cy="216024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268760"/>
            <a:ext cx="4896544" cy="504056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расписывали?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268760"/>
            <a:ext cx="2808312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ДЕВЕВЯННЫЕ, ЛУБЯНЫЕ ИЗДЕЛИЯ</a:t>
            </a:r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2" cstate="print"/>
          <a:srcRect l="10125" r="8876"/>
          <a:stretch>
            <a:fillRect/>
          </a:stretch>
        </p:blipFill>
        <p:spPr>
          <a:xfrm>
            <a:off x="3275856" y="1871464"/>
            <a:ext cx="1728192" cy="2133600"/>
          </a:xfrm>
          <a:prstGeom prst="rect">
            <a:avLst/>
          </a:prstGeom>
        </p:spPr>
      </p:pic>
      <p:pic>
        <p:nvPicPr>
          <p:cNvPr id="10" name="Рисунок 9" descr="68f1c528c7ccf6863de886fa5ab788fe2a206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2126872" cy="2126872"/>
          </a:xfrm>
          <a:prstGeom prst="rect">
            <a:avLst/>
          </a:prstGeom>
        </p:spPr>
      </p:pic>
      <p:pic>
        <p:nvPicPr>
          <p:cNvPr id="11" name="Рисунок 10" descr="699a87bcf5acd93a8a83cf8ce19d422a9f63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77072"/>
            <a:ext cx="2016224" cy="2489165"/>
          </a:xfrm>
          <a:prstGeom prst="rect">
            <a:avLst/>
          </a:prstGeom>
        </p:spPr>
      </p:pic>
      <p:pic>
        <p:nvPicPr>
          <p:cNvPr id="12" name="Рисунок 11" descr="ae83fbc798ada16668b968fba15619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060848"/>
            <a:ext cx="1628800" cy="1628800"/>
          </a:xfrm>
          <a:prstGeom prst="rect">
            <a:avLst/>
          </a:prstGeom>
        </p:spPr>
      </p:pic>
      <p:pic>
        <p:nvPicPr>
          <p:cNvPr id="13" name="Рисунок 12" descr="b7c0d9220400fbe1d10c672bb204bcb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36912"/>
            <a:ext cx="2626590" cy="17580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s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056670"/>
            <a:ext cx="2232248" cy="239036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3e4fc88e3c0672b5f42ac3c1f59r--russkij-stil-russkaya-narodnaya-rospis-po.jpg"/>
          <p:cNvPicPr>
            <a:picLocks noChangeAspect="1"/>
          </p:cNvPicPr>
          <p:nvPr/>
        </p:nvPicPr>
        <p:blipFill>
          <a:blip r:embed="rId8" cstate="print"/>
          <a:srcRect l="2751" t="5135" r="4326"/>
          <a:stretch>
            <a:fillRect/>
          </a:stretch>
        </p:blipFill>
        <p:spPr>
          <a:xfrm>
            <a:off x="467544" y="4581128"/>
            <a:ext cx="2643752" cy="1800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57606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Особенности МЕЗЕНСКОЙ росписи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6715e9c8fe4b3539f5302b834ae31983e80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869" y="980728"/>
            <a:ext cx="3557783" cy="345638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bcc031e8619ee240e734945445199ced.jpg"/>
          <p:cNvPicPr>
            <a:picLocks noChangeAspect="1"/>
          </p:cNvPicPr>
          <p:nvPr/>
        </p:nvPicPr>
        <p:blipFill>
          <a:blip r:embed="rId3" cstate="print"/>
          <a:srcRect b="864"/>
          <a:stretch>
            <a:fillRect/>
          </a:stretch>
        </p:blipFill>
        <p:spPr>
          <a:xfrm>
            <a:off x="755576" y="3717032"/>
            <a:ext cx="3168352" cy="31409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47456" y="4581128"/>
            <a:ext cx="4501008" cy="43204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Изображали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 flipH="1" flipV="1">
            <a:off x="6192180" y="5049180"/>
            <a:ext cx="360040" cy="288032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908720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цвета:  </a:t>
            </a:r>
            <a:r>
              <a:rPr lang="ru-RU" sz="2400" b="1" dirty="0" smtClean="0">
                <a:solidFill>
                  <a:srgbClr val="FF0000"/>
                </a:solidFill>
              </a:rPr>
              <a:t>КРАСНЫЙ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sz="2400" b="1" dirty="0" smtClean="0"/>
              <a:t>ЧЁРНЫЙ</a:t>
            </a:r>
            <a:r>
              <a:rPr lang="ru-RU" b="1" dirty="0" smtClean="0"/>
              <a:t>	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530120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Символы и образы Древних Славян</a:t>
            </a:r>
            <a:endParaRPr lang="ru-RU" b="1" dirty="0"/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Птиц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Животных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412776"/>
            <a:ext cx="4429000" cy="72008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Изображения очень условны!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(как будто рисует ребенок)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13285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ОРНАМЕТ – повторяющийся узор</a:t>
            </a:r>
            <a:endParaRPr lang="ru-RU" b="1" dirty="0"/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Цветовая сдержанность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Отточенная графика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Очень тонкая работа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20557450">
            <a:off x="20152" y="3580597"/>
            <a:ext cx="1944216" cy="432048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ЗАМАЛЁВОК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517060">
            <a:off x="2861099" y="3736404"/>
            <a:ext cx="1944216" cy="432048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ОБВОДКА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6237312"/>
            <a:ext cx="3168352" cy="43204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ТОНКАЯ КИСТЬ !!!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Виды гжельской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47664" y="620688"/>
            <a:ext cx="360040" cy="576064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2592288" cy="86409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МАЙОЛИКА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1196752"/>
            <a:ext cx="2592288" cy="86409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ФАЯНС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164288" y="620688"/>
            <a:ext cx="360040" cy="576064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3" y="20608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Керамические изделия с </a:t>
            </a:r>
            <a:r>
              <a:rPr lang="ru-RU" u="sng" dirty="0" smtClean="0"/>
              <a:t>крупнопористой</a:t>
            </a:r>
            <a:r>
              <a:rPr lang="ru-RU" dirty="0" smtClean="0"/>
              <a:t> поверхностью из </a:t>
            </a:r>
            <a:r>
              <a:rPr lang="ru-RU" u="sng" dirty="0" smtClean="0"/>
              <a:t>красной</a:t>
            </a:r>
            <a:r>
              <a:rPr lang="ru-RU" dirty="0" smtClean="0"/>
              <a:t> обожженной</a:t>
            </a:r>
          </a:p>
          <a:p>
            <a:pPr algn="r"/>
            <a:r>
              <a:rPr lang="ru-RU" dirty="0" smtClean="0"/>
              <a:t>Глины, украшенные </a:t>
            </a:r>
            <a:r>
              <a:rPr lang="ru-RU" u="sng" dirty="0" smtClean="0"/>
              <a:t>многоцветной</a:t>
            </a:r>
            <a:r>
              <a:rPr lang="ru-RU" dirty="0" smtClean="0"/>
              <a:t> росписью по белому фону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0608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Керамические изделия с </a:t>
            </a:r>
            <a:r>
              <a:rPr lang="ru-RU" u="sng" dirty="0" smtClean="0"/>
              <a:t>плотной мелкопористой</a:t>
            </a:r>
            <a:r>
              <a:rPr lang="ru-RU" dirty="0" smtClean="0"/>
              <a:t> поверхностью из </a:t>
            </a:r>
            <a:r>
              <a:rPr lang="ru-RU" u="sng" dirty="0" smtClean="0"/>
              <a:t>белой</a:t>
            </a:r>
            <a:r>
              <a:rPr lang="ru-RU" dirty="0" smtClean="0"/>
              <a:t> обожженной глины, украшенные </a:t>
            </a:r>
            <a:r>
              <a:rPr lang="ru-RU" u="sng" dirty="0" smtClean="0"/>
              <a:t>бело-голубой</a:t>
            </a:r>
            <a:r>
              <a:rPr lang="ru-RU" dirty="0" smtClean="0"/>
              <a:t> росписью и покрытые глазурью</a:t>
            </a:r>
            <a:endParaRPr lang="ru-RU" dirty="0"/>
          </a:p>
        </p:txBody>
      </p:sp>
      <p:pic>
        <p:nvPicPr>
          <p:cNvPr id="12" name="Рисунок 11" descr="3770b2e0347928aac6798815fdrd--posuda-tarelki-dekorativnye-rospis-majolika-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995936" cy="29969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540359873.jpg"/>
          <p:cNvPicPr>
            <a:picLocks noChangeAspect="1"/>
          </p:cNvPicPr>
          <p:nvPr/>
        </p:nvPicPr>
        <p:blipFill>
          <a:blip r:embed="rId3" cstate="print"/>
          <a:srcRect l="3846" t="13298" b="4070"/>
          <a:stretch>
            <a:fillRect/>
          </a:stretch>
        </p:blipFill>
        <p:spPr>
          <a:xfrm>
            <a:off x="4788024" y="3284984"/>
            <a:ext cx="3780420" cy="302433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build="allAtOnce"/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16632"/>
            <a:ext cx="8208912" cy="57606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Техника выполнения МЕЗЕНСКОЙ росписи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 cstate="print"/>
          <a:srcRect t="2057" b="10284"/>
          <a:stretch>
            <a:fillRect/>
          </a:stretch>
        </p:blipFill>
        <p:spPr>
          <a:xfrm>
            <a:off x="323528" y="3645024"/>
            <a:ext cx="4668011" cy="30689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3" cstate="print"/>
          <a:srcRect l="47638" t="13600" r="12988" b="41601"/>
          <a:stretch>
            <a:fillRect/>
          </a:stretch>
        </p:blipFill>
        <p:spPr>
          <a:xfrm>
            <a:off x="323528" y="764704"/>
            <a:ext cx="4275476" cy="2736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Слайд20.jpg"/>
          <p:cNvPicPr>
            <a:picLocks noChangeAspect="1"/>
          </p:cNvPicPr>
          <p:nvPr/>
        </p:nvPicPr>
        <p:blipFill>
          <a:blip r:embed="rId4" cstate="print"/>
          <a:srcRect l="4326" t="24800" r="57875" b="6951"/>
          <a:stretch>
            <a:fillRect/>
          </a:stretch>
        </p:blipFill>
        <p:spPr>
          <a:xfrm>
            <a:off x="5204563" y="908720"/>
            <a:ext cx="3615909" cy="48965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52120" y="6237312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апрпорлолвапа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r-mezenskaya-rospis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87727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прпрппророрапапап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Древнерусские СОСУДЫ гжельской росписи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47664" y="620688"/>
            <a:ext cx="360040" cy="432048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052736"/>
            <a:ext cx="2592288" cy="86409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КВАСНИК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1052736"/>
            <a:ext cx="2592288" cy="86409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КУМГАН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164288" y="620688"/>
            <a:ext cx="360040" cy="432048"/>
          </a:xfrm>
          <a:prstGeom prst="down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7" y="1916832"/>
            <a:ext cx="4104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Сосуд дисковидной формы с носиком, изогнутой ручкой, крышкой и </a:t>
            </a:r>
            <a:r>
              <a:rPr lang="ru-RU" u="sng" dirty="0" smtClean="0"/>
              <a:t>широким</a:t>
            </a:r>
            <a:r>
              <a:rPr lang="ru-RU" dirty="0" smtClean="0"/>
              <a:t> горлом, в середине корпуса которого оставлено </a:t>
            </a:r>
            <a:r>
              <a:rPr lang="ru-RU" u="sng" dirty="0" smtClean="0"/>
              <a:t>полое круглое отверстие</a:t>
            </a:r>
            <a:r>
              <a:rPr lang="ru-RU" dirty="0" smtClean="0"/>
              <a:t> для помещения льда. В нем хранили и подавали </a:t>
            </a:r>
            <a:r>
              <a:rPr lang="ru-RU" u="sng" dirty="0" smtClean="0"/>
              <a:t>квас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916832"/>
            <a:ext cx="410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Сосуд дисковидной формы с носиком, изогнутой ручкой, крышкой и </a:t>
            </a:r>
            <a:r>
              <a:rPr lang="ru-RU" u="sng" dirty="0" smtClean="0"/>
              <a:t>узким</a:t>
            </a:r>
            <a:r>
              <a:rPr lang="ru-RU" dirty="0" smtClean="0"/>
              <a:t> горлом, предназначался для </a:t>
            </a:r>
            <a:r>
              <a:rPr lang="ru-RU" u="sng" dirty="0" smtClean="0"/>
              <a:t>воды</a:t>
            </a:r>
            <a:endParaRPr lang="ru-RU" u="sng" dirty="0"/>
          </a:p>
        </p:txBody>
      </p:sp>
      <p:pic>
        <p:nvPicPr>
          <p:cNvPr id="11" name="Рисунок 10" descr="14HO3r7tH5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020955"/>
            <a:ext cx="2736304" cy="364840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m3K_Vqet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69027"/>
            <a:ext cx="2304256" cy="307234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3645024"/>
            <a:ext cx="2880320" cy="12241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Предназначались для праздничных застолий. Нередко их дарили на память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5157192"/>
            <a:ext cx="2880320" cy="15121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Домашнее задание: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выполнить роспись квасника или кумгана </a:t>
            </a:r>
            <a:r>
              <a:rPr lang="ru-RU" dirty="0" smtClean="0">
                <a:solidFill>
                  <a:schemeClr val="bg1"/>
                </a:solidFill>
              </a:rPr>
              <a:t>(на выбор) </a:t>
            </a:r>
            <a:r>
              <a:rPr lang="ru-RU" b="1" dirty="0" smtClean="0">
                <a:solidFill>
                  <a:schemeClr val="bg1"/>
                </a:solidFill>
              </a:rPr>
              <a:t>в стиле ГЖЕЛЬ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(бело-голубая роспись)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allAtOnce"/>
      <p:bldP spid="10" grpId="0" build="allAtOnce"/>
      <p:bldP spid="13" grpId="0" build="allAtOnce" animBg="1"/>
      <p:bldP spid="1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мган квасник.jpg"/>
          <p:cNvPicPr>
            <a:picLocks noChangeAspect="1"/>
          </p:cNvPicPr>
          <p:nvPr/>
        </p:nvPicPr>
        <p:blipFill>
          <a:blip r:embed="rId2" cstate="print"/>
          <a:srcRect l="57087" t="10101" r="5113" b="6951"/>
          <a:stretch>
            <a:fillRect/>
          </a:stretch>
        </p:blipFill>
        <p:spPr>
          <a:xfrm>
            <a:off x="7236296" y="3645024"/>
            <a:ext cx="1800200" cy="296282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кусган квасник майолика.png"/>
          <p:cNvPicPr>
            <a:picLocks noChangeAspect="1"/>
          </p:cNvPicPr>
          <p:nvPr/>
        </p:nvPicPr>
        <p:blipFill>
          <a:blip r:embed="rId3" cstate="print"/>
          <a:srcRect t="2061" r="56764"/>
          <a:stretch>
            <a:fillRect/>
          </a:stretch>
        </p:blipFill>
        <p:spPr>
          <a:xfrm flipH="1">
            <a:off x="2483768" y="908720"/>
            <a:ext cx="2016224" cy="342263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кумган квасник.jpg"/>
          <p:cNvPicPr>
            <a:picLocks noChangeAspect="1"/>
          </p:cNvPicPr>
          <p:nvPr/>
        </p:nvPicPr>
        <p:blipFill>
          <a:blip r:embed="rId2" cstate="print"/>
          <a:srcRect l="4234" t="11028" r="48517" b="7073"/>
          <a:stretch>
            <a:fillRect/>
          </a:stretch>
        </p:blipFill>
        <p:spPr>
          <a:xfrm>
            <a:off x="4788024" y="3645024"/>
            <a:ext cx="2232248" cy="290192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кусган квасник майолика.png"/>
          <p:cNvPicPr>
            <a:picLocks noChangeAspect="1"/>
          </p:cNvPicPr>
          <p:nvPr/>
        </p:nvPicPr>
        <p:blipFill>
          <a:blip r:embed="rId3" cstate="print"/>
          <a:srcRect l="55869"/>
          <a:stretch>
            <a:fillRect/>
          </a:stretch>
        </p:blipFill>
        <p:spPr>
          <a:xfrm flipH="1">
            <a:off x="251519" y="908720"/>
            <a:ext cx="2016224" cy="342372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692696"/>
            <a:ext cx="1440160" cy="288032"/>
          </a:xfrm>
          <a:prstGeom prst="round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КВАСНИК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1" y="692696"/>
            <a:ext cx="1440160" cy="288032"/>
          </a:xfrm>
          <a:prstGeom prst="round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КУМГАН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3284984"/>
            <a:ext cx="1440160" cy="288032"/>
          </a:xfrm>
          <a:prstGeom prst="round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КВАСНИК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0312" y="3284984"/>
            <a:ext cx="1440160" cy="288032"/>
          </a:xfrm>
          <a:prstGeom prst="round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КУМГАН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16632"/>
            <a:ext cx="4248472" cy="47667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МАЙОЛИКА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2708920"/>
            <a:ext cx="4248472" cy="47667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ФАЯНС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4509120"/>
            <a:ext cx="4248472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Различная керамическая посуда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0f13647777b10af_800x0_notrise.jpg"/>
          <p:cNvPicPr>
            <a:picLocks noChangeAspect="1"/>
          </p:cNvPicPr>
          <p:nvPr/>
        </p:nvPicPr>
        <p:blipFill>
          <a:blip r:embed="rId4" cstate="print"/>
          <a:srcRect t="6109" b="5290"/>
          <a:stretch>
            <a:fillRect/>
          </a:stretch>
        </p:blipFill>
        <p:spPr>
          <a:xfrm>
            <a:off x="251519" y="4941168"/>
            <a:ext cx="2160241" cy="175370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88024" y="116632"/>
            <a:ext cx="4248472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Мелкая декоративная пластика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66411191_shtof-gjel1818-gluhar-2l-s0018-993013500.jpg"/>
          <p:cNvPicPr>
            <a:picLocks noChangeAspect="1"/>
          </p:cNvPicPr>
          <p:nvPr/>
        </p:nvPicPr>
        <p:blipFill>
          <a:blip r:embed="rId5" cstate="print"/>
          <a:srcRect l="12857" t="2751" r="16767" b="4851"/>
          <a:stretch>
            <a:fillRect/>
          </a:stretch>
        </p:blipFill>
        <p:spPr>
          <a:xfrm>
            <a:off x="4860031" y="620688"/>
            <a:ext cx="1413975" cy="172819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47563573_1866.jpg"/>
          <p:cNvPicPr>
            <a:picLocks noChangeAspect="1"/>
          </p:cNvPicPr>
          <p:nvPr/>
        </p:nvPicPr>
        <p:blipFill>
          <a:blip r:embed="rId6" cstate="print"/>
          <a:srcRect l="3333" r="3333"/>
          <a:stretch>
            <a:fillRect/>
          </a:stretch>
        </p:blipFill>
        <p:spPr>
          <a:xfrm>
            <a:off x="2555776" y="4941168"/>
            <a:ext cx="2016224" cy="162119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f44b158555903f32ad68ae0fd67d59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620688"/>
            <a:ext cx="2377779" cy="15841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build="allAtOnce" animBg="1"/>
      <p:bldP spid="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Техника росписи. ГЖЕЛЬ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2" cstate="print"/>
          <a:srcRect t="7075"/>
          <a:stretch>
            <a:fillRect/>
          </a:stretch>
        </p:blipFill>
        <p:spPr>
          <a:xfrm>
            <a:off x="611560" y="1916832"/>
            <a:ext cx="7920880" cy="48245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908720"/>
            <a:ext cx="8208912" cy="864096"/>
          </a:xfrm>
          <a:prstGeom prst="round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МАЗКОВАЯ РОСПИСЬ </a:t>
            </a:r>
          </a:p>
          <a:p>
            <a:pPr algn="ctr"/>
            <a:r>
              <a:rPr lang="ru-RU" sz="2400" dirty="0" smtClean="0"/>
              <a:t>Мазок на одну сторону или мазок с тенями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rcRect l="7806" t="14787" r="13795" b="8564"/>
          <a:stretch>
            <a:fillRect/>
          </a:stretch>
        </p:blipFill>
        <p:spPr>
          <a:xfrm>
            <a:off x="251520" y="836712"/>
            <a:ext cx="4032448" cy="5256584"/>
          </a:xfrm>
          <a:prstGeom prst="rect">
            <a:avLst/>
          </a:prstGeom>
        </p:spPr>
      </p:pic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3" cstate="print"/>
          <a:srcRect l="9090" t="7350" r="5511" b="14951"/>
          <a:stretch>
            <a:fillRect/>
          </a:stretch>
        </p:blipFill>
        <p:spPr>
          <a:xfrm>
            <a:off x="4572000" y="836712"/>
            <a:ext cx="4392488" cy="532859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Цветы. Цветы-бутоны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85293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85293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941168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4941168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432048"/>
          </a:xfrm>
          <a:prstGeom prst="round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Травка</a:t>
            </a:r>
            <a:endParaRPr lang="ru-RU" sz="2400" dirty="0"/>
          </a:p>
        </p:txBody>
      </p:sp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2" cstate="print"/>
          <a:srcRect l="5664" t="7080" r="5598" b="9374"/>
          <a:stretch>
            <a:fillRect/>
          </a:stretch>
        </p:blipFill>
        <p:spPr>
          <a:xfrm>
            <a:off x="383331" y="764704"/>
            <a:ext cx="4703709" cy="5904656"/>
          </a:xfrm>
          <a:prstGeom prst="rect">
            <a:avLst/>
          </a:prstGeom>
        </p:spPr>
      </p:pic>
      <p:pic>
        <p:nvPicPr>
          <p:cNvPr id="6" name="Рисунок 5" descr="img2 (1).jpg"/>
          <p:cNvPicPr>
            <a:picLocks noChangeAspect="1"/>
          </p:cNvPicPr>
          <p:nvPr/>
        </p:nvPicPr>
        <p:blipFill>
          <a:blip r:embed="rId3" cstate="print"/>
          <a:srcRect l="57875" t="19550" r="4326" b="44750"/>
          <a:stretch>
            <a:fillRect/>
          </a:stretch>
        </p:blipFill>
        <p:spPr>
          <a:xfrm>
            <a:off x="4868503" y="1124744"/>
            <a:ext cx="416799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20"/>
          <p:cNvSpPr/>
          <p:nvPr/>
        </p:nvSpPr>
        <p:spPr>
          <a:xfrm flipH="1">
            <a:off x="3203848" y="1700808"/>
            <a:ext cx="576064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208912" cy="648072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ГОРОДЕЦКАЯ РОСПИСЬ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596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Город Городец на Волге </a:t>
            </a:r>
            <a:r>
              <a:rPr lang="ru-RU" dirty="0" smtClean="0"/>
              <a:t>(недалеко от Нижнего Новгорода)</a:t>
            </a:r>
          </a:p>
          <a:p>
            <a:r>
              <a:rPr lang="ru-RU" dirty="0" smtClean="0"/>
              <a:t>Сёла </a:t>
            </a:r>
            <a:r>
              <a:rPr lang="ru-RU" dirty="0" err="1" smtClean="0"/>
              <a:t>Курцево</a:t>
            </a:r>
            <a:r>
              <a:rPr lang="ru-RU" dirty="0" smtClean="0"/>
              <a:t>, Косково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1556792"/>
            <a:ext cx="4896544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Какие предметы расписывали?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1656184" cy="210309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89a722f366a9a883ed74e291eb496c98--wooden-case-russian-fo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83604"/>
            <a:ext cx="2232248" cy="211093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837f5f533c8ae92be02c1866ce75e064.jpg"/>
          <p:cNvPicPr>
            <a:picLocks noChangeAspect="1"/>
          </p:cNvPicPr>
          <p:nvPr/>
        </p:nvPicPr>
        <p:blipFill>
          <a:blip r:embed="rId4" cstate="print"/>
          <a:srcRect l="6684" r="4192" b="4935"/>
          <a:stretch>
            <a:fillRect/>
          </a:stretch>
        </p:blipFill>
        <p:spPr>
          <a:xfrm>
            <a:off x="4139952" y="2483604"/>
            <a:ext cx="2016224" cy="161297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b296e62d46e1a3c0e6921653095n.jpg"/>
          <p:cNvPicPr>
            <a:picLocks noChangeAspect="1"/>
          </p:cNvPicPr>
          <p:nvPr/>
        </p:nvPicPr>
        <p:blipFill>
          <a:blip r:embed="rId5" cstate="print"/>
          <a:srcRect l="10766" r="16560"/>
          <a:stretch>
            <a:fillRect/>
          </a:stretch>
        </p:blipFill>
        <p:spPr>
          <a:xfrm>
            <a:off x="2339752" y="2862228"/>
            <a:ext cx="1584176" cy="163488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IMG_9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4581128"/>
            <a:ext cx="1872208" cy="124874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941168"/>
            <a:ext cx="2208658" cy="177281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555776" y="2492896"/>
            <a:ext cx="11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ИГРУШКИ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556792"/>
            <a:ext cx="2808312" cy="792088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ИЗДЕЛИЯ ИЗ ДЕРЕВА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2123564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ШКАФЧИКИ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2123564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СУНДУКИ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2492896"/>
            <a:ext cx="98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ПРЯЛКИ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27984" y="4571836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ХЛЕБНИЦЫ</a:t>
            </a:r>
            <a:endParaRPr lang="ru-RU" dirty="0"/>
          </a:p>
        </p:txBody>
      </p:sp>
      <p:pic>
        <p:nvPicPr>
          <p:cNvPr id="27" name="Рисунок 26" descr="700-nw.jpg"/>
          <p:cNvPicPr>
            <a:picLocks noChangeAspect="1"/>
          </p:cNvPicPr>
          <p:nvPr/>
        </p:nvPicPr>
        <p:blipFill>
          <a:blip r:embed="rId8" cstate="print"/>
          <a:srcRect t="7881" b="12200"/>
          <a:stretch>
            <a:fillRect/>
          </a:stretch>
        </p:blipFill>
        <p:spPr>
          <a:xfrm>
            <a:off x="6660232" y="5085184"/>
            <a:ext cx="2088232" cy="166889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516216" y="4725144"/>
            <a:ext cx="239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РАЗДЕЛОЧНЫЕ ДОСКИ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build="allAtOnce"/>
      <p:bldP spid="6" grpId="0" build="allAtOnce" animBg="1"/>
      <p:bldP spid="20" grpId="0"/>
      <p:bldP spid="22" grpId="0" animBg="1"/>
      <p:bldP spid="23" grpId="0"/>
      <p:bldP spid="24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788</Words>
  <Application>Microsoft Office PowerPoint</Application>
  <PresentationFormat>Экран (4:3)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312</cp:revision>
  <dcterms:created xsi:type="dcterms:W3CDTF">2020-11-27T01:21:45Z</dcterms:created>
  <dcterms:modified xsi:type="dcterms:W3CDTF">2020-12-09T05:35:55Z</dcterms:modified>
</cp:coreProperties>
</file>