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58" r:id="rId6"/>
    <p:sldId id="263" r:id="rId7"/>
    <p:sldId id="259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1862"/>
    <a:srgbClr val="FFFF00"/>
    <a:srgbClr val="0070C0"/>
    <a:srgbClr val="E6B9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7889" autoAdjust="0"/>
    <p:restoredTop sz="94713" autoAdjust="0"/>
  </p:normalViewPr>
  <p:slideViewPr>
    <p:cSldViewPr>
      <p:cViewPr varScale="1">
        <p:scale>
          <a:sx n="106" d="100"/>
          <a:sy n="106" d="100"/>
        </p:scale>
        <p:origin x="-10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CCF05-A759-46E8-9A1D-400C7DDEED01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35B60-C148-4465-BB32-7F80A5BA38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196752"/>
            <a:ext cx="835292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Cambria" pitchFamily="18" charset="0"/>
                <a:ea typeface="Cambria" pitchFamily="18" charset="0"/>
              </a:rPr>
              <a:t>           На уроках изобразительного искусства обычно не работают с текстом учебника. Для меня важно, чтобы не только дети рисовали, но и  использовали предложенный опорный материал. Здесь как раз хорошо формируется читательская грамотность через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Cambria" pitchFamily="18" charset="0"/>
              </a:rPr>
              <a:t>приемы работы с текстом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:</a:t>
            </a:r>
          </a:p>
          <a:p>
            <a:pPr algn="just"/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Выделение главной мысли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текста для определения темы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урока,</a:t>
            </a:r>
          </a:p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нахождение 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ключевых 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слов</a:t>
            </a:r>
          </a:p>
          <a:p>
            <a:pPr algn="ctr">
              <a:buFont typeface="Wingdings" pitchFamily="2" charset="2"/>
              <a:buChar char="ü"/>
            </a:pPr>
            <a:endParaRPr lang="ru-RU" b="1" dirty="0" smtClean="0">
              <a:latin typeface="Cambria" pitchFamily="18" charset="0"/>
              <a:ea typeface="Cambria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Знакомство с новыми словами и терминами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через:</a:t>
            </a:r>
          </a:p>
          <a:p>
            <a:pPr marL="538163" algn="just">
              <a:buFont typeface="Wingdings" pitchFamily="2" charset="2"/>
              <a:buChar char="§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 составление визуально-теоретического наборного ряда</a:t>
            </a:r>
          </a:p>
          <a:p>
            <a:pPr marL="538163" algn="just"/>
            <a:r>
              <a:rPr lang="ru-RU" sz="1400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1400" i="1" dirty="0" smtClean="0">
                <a:latin typeface="Cambria" pitchFamily="18" charset="0"/>
                <a:ea typeface="Cambria" pitchFamily="18" charset="0"/>
              </a:rPr>
              <a:t>(картинка + определение + термин)</a:t>
            </a:r>
          </a:p>
          <a:p>
            <a:pPr marL="538163" algn="just">
              <a:buFont typeface="Wingdings" pitchFamily="2" charset="2"/>
              <a:buChar char="§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 словообразование</a:t>
            </a:r>
          </a:p>
          <a:p>
            <a:pPr marL="538163" algn="just">
              <a:buFont typeface="Wingdings" pitchFamily="2" charset="2"/>
              <a:buChar char="§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работу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с понятиями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(в том числе и со словарями)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 algn="just"/>
            <a:r>
              <a:rPr lang="ru-RU" dirty="0" smtClean="0">
                <a:latin typeface="Cambria" pitchFamily="18" charset="0"/>
                <a:ea typeface="Cambria" pitchFamily="18" charset="0"/>
              </a:rPr>
              <a:t>           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188640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Формирование читательской грамотности на уроках изобразительного искусства на примере урока в 4 классе по теме «Старинные русские города-крепости»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7596336" y="1052736"/>
            <a:ext cx="1224136" cy="36004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1412776"/>
            <a:ext cx="1224136" cy="36004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2132856"/>
            <a:ext cx="1368152" cy="36004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948264" y="1772816"/>
            <a:ext cx="1872208" cy="36004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012160" y="2132856"/>
            <a:ext cx="2808312" cy="36004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980728"/>
            <a:ext cx="86409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dirty="0" smtClean="0">
                <a:latin typeface="Cambria" pitchFamily="18" charset="0"/>
                <a:ea typeface="Cambria" pitchFamily="18" charset="0"/>
              </a:rPr>
              <a:t>      «В давние времена открывался путнику вид русского города. На высоких холмах, где речка-приток впадает в основное русло реки, сооружали неприступные укрепления – крепости от вражеских набегов. Стены старинного города внушали могучую, но спокойную и радостную силу!»</a:t>
            </a:r>
            <a:endParaRPr lang="ru-RU" sz="23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64594"/>
            <a:ext cx="163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Тема урока:</a:t>
            </a:r>
            <a:endParaRPr lang="ru-RU" sz="2000" b="1" dirty="0">
              <a:solidFill>
                <a:srgbClr val="FF000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332656"/>
            <a:ext cx="6984776" cy="504056"/>
          </a:xfrm>
          <a:prstGeom prst="rect">
            <a:avLst/>
          </a:prstGeom>
          <a:noFill/>
          <a:ln>
            <a:solidFill>
              <a:srgbClr val="00B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07705" y="313492"/>
            <a:ext cx="6912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Старинные русские города-крепости</a:t>
            </a:r>
            <a:endParaRPr lang="ru-RU" sz="28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8" name="Рисунок 7" descr="Moscow_Kremlin_under_Dmitry_Donsko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467909"/>
            <a:ext cx="4392488" cy="2800736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 descr="Vasnetsov_Moskovsky_Kreml_pri_Ivane_I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1" y="3467909"/>
            <a:ext cx="3983421" cy="2808312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741312" y="6309320"/>
            <a:ext cx="3868495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700" dirty="0" smtClean="0">
                <a:latin typeface="Cambria" pitchFamily="18" charset="0"/>
                <a:ea typeface="Cambria" pitchFamily="18" charset="0"/>
              </a:rPr>
              <a:t>Аполлинарий Михайлович </a:t>
            </a:r>
            <a:r>
              <a:rPr lang="ru-RU" sz="1700" b="1" dirty="0" smtClean="0">
                <a:latin typeface="Cambria" pitchFamily="18" charset="0"/>
                <a:ea typeface="Cambria" pitchFamily="18" charset="0"/>
              </a:rPr>
              <a:t>Васнецов</a:t>
            </a:r>
          </a:p>
          <a:p>
            <a:pPr algn="ctr"/>
            <a:r>
              <a:rPr lang="ru-RU" sz="1400" dirty="0" smtClean="0">
                <a:latin typeface="Cambria" pitchFamily="18" charset="0"/>
                <a:ea typeface="Cambria" pitchFamily="18" charset="0"/>
              </a:rPr>
              <a:t>1856 - 1933</a:t>
            </a:r>
            <a:endParaRPr lang="ru-RU" sz="14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9693" y="2963853"/>
            <a:ext cx="45963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«Белокаменный кремль Дмитрия Донского»</a:t>
            </a:r>
          </a:p>
          <a:p>
            <a:pPr algn="ctr"/>
            <a:r>
              <a:rPr lang="ru-RU" sz="1400" dirty="0" smtClean="0">
                <a:latin typeface="Cambria" pitchFamily="18" charset="0"/>
                <a:ea typeface="Cambria" pitchFamily="18" charset="0"/>
              </a:rPr>
              <a:t>1922 г.</a:t>
            </a:r>
            <a:endParaRPr lang="ru-RU" sz="14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38226" y="2924944"/>
            <a:ext cx="37255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«Московский кремль при Иване </a:t>
            </a:r>
            <a:r>
              <a:rPr lang="en-US" sz="1600" b="1" dirty="0" smtClean="0">
                <a:latin typeface="Cambria" pitchFamily="18" charset="0"/>
                <a:ea typeface="Cambria" pitchFamily="18" charset="0"/>
              </a:rPr>
              <a:t>III</a:t>
            </a:r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»</a:t>
            </a:r>
          </a:p>
          <a:p>
            <a:pPr algn="ctr"/>
            <a:r>
              <a:rPr lang="ru-RU" sz="1600" dirty="0" smtClean="0">
                <a:latin typeface="Cambria" pitchFamily="18" charset="0"/>
                <a:ea typeface="Cambria" pitchFamily="18" charset="0"/>
              </a:rPr>
              <a:t>1921 г.</a:t>
            </a:r>
          </a:p>
          <a:p>
            <a:pPr algn="ctr"/>
            <a:endParaRPr lang="ru-RU" sz="1600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6948264" y="1412776"/>
            <a:ext cx="18722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51520" y="1772816"/>
            <a:ext cx="122413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932040" y="2060848"/>
            <a:ext cx="38884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51520" y="2420888"/>
            <a:ext cx="136815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148064" y="2420888"/>
            <a:ext cx="367240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NikDmKuznetsov_AppolinaryVasnetsov.jpg"/>
          <p:cNvPicPr>
            <a:picLocks noChangeAspect="1"/>
          </p:cNvPicPr>
          <p:nvPr/>
        </p:nvPicPr>
        <p:blipFill>
          <a:blip r:embed="rId4" cstate="print"/>
          <a:srcRect l="2373" t="2309" r="2373" b="2309"/>
          <a:stretch>
            <a:fillRect/>
          </a:stretch>
        </p:blipFill>
        <p:spPr>
          <a:xfrm>
            <a:off x="2555776" y="1052736"/>
            <a:ext cx="4088454" cy="525658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dist="38100" dir="2700000" sx="101000" sy="101000" algn="tl" rotWithShape="0">
              <a:prstClr val="black">
                <a:alpha val="52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19" grpId="0" animBg="1"/>
      <p:bldP spid="20" grpId="0" animBg="1"/>
      <p:bldP spid="6" grpId="0" build="allAtOnce"/>
      <p:bldP spid="7" grpId="0" build="p"/>
      <p:bldP spid="11" grpId="0" build="allAtOnce"/>
      <p:bldP spid="12" grpId="0" build="allAtOnce"/>
      <p:bldP spid="1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9246" y="-27384"/>
            <a:ext cx="7645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Откуда произошли слова «ГОРОД» и «КРЕПОСТЬ»?</a:t>
            </a:r>
            <a:endParaRPr lang="ru-RU" sz="24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27784" y="476672"/>
            <a:ext cx="2952328" cy="10081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mbria" pitchFamily="18" charset="0"/>
                <a:ea typeface="Cambria" pitchFamily="18" charset="0"/>
              </a:rPr>
              <a:t>ГОРОД</a:t>
            </a:r>
            <a:endParaRPr lang="ru-RU" sz="36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79912" y="5373216"/>
            <a:ext cx="3744416" cy="1296144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mbria" pitchFamily="18" charset="0"/>
                <a:ea typeface="Cambria" pitchFamily="18" charset="0"/>
              </a:rPr>
              <a:t>КРЕПОСТЬ</a:t>
            </a:r>
            <a:endParaRPr lang="ru-RU" sz="36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07504" y="1772816"/>
            <a:ext cx="3600400" cy="1080120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 ГОРОЖАНИН</a:t>
            </a:r>
            <a:endParaRPr lang="ru-RU" sz="28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8024" y="2996952"/>
            <a:ext cx="3744416" cy="1080120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ГОРОДНИЧИЙ</a:t>
            </a:r>
            <a:endParaRPr lang="ru-RU" sz="28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7504" y="4293096"/>
            <a:ext cx="3600400" cy="1080120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 ГОРОДИТЬ</a:t>
            </a:r>
            <a:endParaRPr lang="ru-RU" sz="28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20072" y="1772816"/>
            <a:ext cx="3600400" cy="1080120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КРЕПОСТИТЬ</a:t>
            </a:r>
            <a:endParaRPr lang="ru-RU" sz="28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292080" y="4221088"/>
            <a:ext cx="3600400" cy="1080120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КРЕПКИЙ</a:t>
            </a:r>
          </a:p>
        </p:txBody>
      </p:sp>
      <p:sp>
        <p:nvSpPr>
          <p:cNvPr id="12" name="Овал 11"/>
          <p:cNvSpPr/>
          <p:nvPr/>
        </p:nvSpPr>
        <p:spPr>
          <a:xfrm>
            <a:off x="323528" y="2996952"/>
            <a:ext cx="3600400" cy="1080120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КРЕПОСТНОЙ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7544" y="5877272"/>
            <a:ext cx="2015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ТОЛКОВЫЙ СЛОВАРЬ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2160" y="69269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ЭТИМОЛОГИЧЕСКИЙСЛОВАРЬ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18" name="Прямая со стрелкой 17"/>
          <p:cNvCxnSpPr>
            <a:stCxn id="10" idx="0"/>
          </p:cNvCxnSpPr>
          <p:nvPr/>
        </p:nvCxnSpPr>
        <p:spPr>
          <a:xfrm flipV="1">
            <a:off x="7020272" y="1268760"/>
            <a:ext cx="72008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1691680" y="5373216"/>
            <a:ext cx="432048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107504" y="4293096"/>
            <a:ext cx="3600400" cy="108012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mbria" pitchFamily="18" charset="0"/>
                <a:ea typeface="Cambria" pitchFamily="18" charset="0"/>
              </a:rPr>
              <a:t>ГОРОДИТЬ</a:t>
            </a:r>
            <a:endParaRPr lang="ru-RU" sz="36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8" name="Полилиния 27"/>
          <p:cNvSpPr/>
          <p:nvPr/>
        </p:nvSpPr>
        <p:spPr>
          <a:xfrm>
            <a:off x="3675888" y="1484784"/>
            <a:ext cx="1033272" cy="3416400"/>
          </a:xfrm>
          <a:custGeom>
            <a:avLst/>
            <a:gdLst>
              <a:gd name="connsiteX0" fmla="*/ 374904 w 1033272"/>
              <a:gd name="connsiteY0" fmla="*/ 0 h 3273552"/>
              <a:gd name="connsiteX1" fmla="*/ 393192 w 1033272"/>
              <a:gd name="connsiteY1" fmla="*/ 27432 h 3273552"/>
              <a:gd name="connsiteX2" fmla="*/ 420624 w 1033272"/>
              <a:gd name="connsiteY2" fmla="*/ 91440 h 3273552"/>
              <a:gd name="connsiteX3" fmla="*/ 448056 w 1033272"/>
              <a:gd name="connsiteY3" fmla="*/ 118872 h 3273552"/>
              <a:gd name="connsiteX4" fmla="*/ 484632 w 1033272"/>
              <a:gd name="connsiteY4" fmla="*/ 173736 h 3273552"/>
              <a:gd name="connsiteX5" fmla="*/ 521208 w 1033272"/>
              <a:gd name="connsiteY5" fmla="*/ 219456 h 3273552"/>
              <a:gd name="connsiteX6" fmla="*/ 539496 w 1033272"/>
              <a:gd name="connsiteY6" fmla="*/ 246888 h 3273552"/>
              <a:gd name="connsiteX7" fmla="*/ 566928 w 1033272"/>
              <a:gd name="connsiteY7" fmla="*/ 265176 h 3273552"/>
              <a:gd name="connsiteX8" fmla="*/ 603504 w 1033272"/>
              <a:gd name="connsiteY8" fmla="*/ 292608 h 3273552"/>
              <a:gd name="connsiteX9" fmla="*/ 685800 w 1033272"/>
              <a:gd name="connsiteY9" fmla="*/ 365760 h 3273552"/>
              <a:gd name="connsiteX10" fmla="*/ 758952 w 1033272"/>
              <a:gd name="connsiteY10" fmla="*/ 448056 h 3273552"/>
              <a:gd name="connsiteX11" fmla="*/ 777240 w 1033272"/>
              <a:gd name="connsiteY11" fmla="*/ 484632 h 3273552"/>
              <a:gd name="connsiteX12" fmla="*/ 813816 w 1033272"/>
              <a:gd name="connsiteY12" fmla="*/ 539496 h 3273552"/>
              <a:gd name="connsiteX13" fmla="*/ 822960 w 1033272"/>
              <a:gd name="connsiteY13" fmla="*/ 566928 h 3273552"/>
              <a:gd name="connsiteX14" fmla="*/ 841248 w 1033272"/>
              <a:gd name="connsiteY14" fmla="*/ 594360 h 3273552"/>
              <a:gd name="connsiteX15" fmla="*/ 850392 w 1033272"/>
              <a:gd name="connsiteY15" fmla="*/ 621792 h 3273552"/>
              <a:gd name="connsiteX16" fmla="*/ 868680 w 1033272"/>
              <a:gd name="connsiteY16" fmla="*/ 667512 h 3273552"/>
              <a:gd name="connsiteX17" fmla="*/ 877824 w 1033272"/>
              <a:gd name="connsiteY17" fmla="*/ 694944 h 3273552"/>
              <a:gd name="connsiteX18" fmla="*/ 896112 w 1033272"/>
              <a:gd name="connsiteY18" fmla="*/ 731520 h 3273552"/>
              <a:gd name="connsiteX19" fmla="*/ 905256 w 1033272"/>
              <a:gd name="connsiteY19" fmla="*/ 768096 h 3273552"/>
              <a:gd name="connsiteX20" fmla="*/ 923544 w 1033272"/>
              <a:gd name="connsiteY20" fmla="*/ 795528 h 3273552"/>
              <a:gd name="connsiteX21" fmla="*/ 932688 w 1033272"/>
              <a:gd name="connsiteY21" fmla="*/ 822960 h 3273552"/>
              <a:gd name="connsiteX22" fmla="*/ 950976 w 1033272"/>
              <a:gd name="connsiteY22" fmla="*/ 850392 h 3273552"/>
              <a:gd name="connsiteX23" fmla="*/ 969264 w 1033272"/>
              <a:gd name="connsiteY23" fmla="*/ 914400 h 3273552"/>
              <a:gd name="connsiteX24" fmla="*/ 987552 w 1033272"/>
              <a:gd name="connsiteY24" fmla="*/ 941832 h 3273552"/>
              <a:gd name="connsiteX25" fmla="*/ 1005840 w 1033272"/>
              <a:gd name="connsiteY25" fmla="*/ 978408 h 3273552"/>
              <a:gd name="connsiteX26" fmla="*/ 1014984 w 1033272"/>
              <a:gd name="connsiteY26" fmla="*/ 1024128 h 3273552"/>
              <a:gd name="connsiteX27" fmla="*/ 1024128 w 1033272"/>
              <a:gd name="connsiteY27" fmla="*/ 1060704 h 3273552"/>
              <a:gd name="connsiteX28" fmla="*/ 1033272 w 1033272"/>
              <a:gd name="connsiteY28" fmla="*/ 1115568 h 3273552"/>
              <a:gd name="connsiteX29" fmla="*/ 1024128 w 1033272"/>
              <a:gd name="connsiteY29" fmla="*/ 1554480 h 3273552"/>
              <a:gd name="connsiteX30" fmla="*/ 1005840 w 1033272"/>
              <a:gd name="connsiteY30" fmla="*/ 1609344 h 3273552"/>
              <a:gd name="connsiteX31" fmla="*/ 996696 w 1033272"/>
              <a:gd name="connsiteY31" fmla="*/ 1636776 h 3273552"/>
              <a:gd name="connsiteX32" fmla="*/ 978408 w 1033272"/>
              <a:gd name="connsiteY32" fmla="*/ 1700784 h 3273552"/>
              <a:gd name="connsiteX33" fmla="*/ 960120 w 1033272"/>
              <a:gd name="connsiteY33" fmla="*/ 1728216 h 3273552"/>
              <a:gd name="connsiteX34" fmla="*/ 941832 w 1033272"/>
              <a:gd name="connsiteY34" fmla="*/ 1792224 h 3273552"/>
              <a:gd name="connsiteX35" fmla="*/ 923544 w 1033272"/>
              <a:gd name="connsiteY35" fmla="*/ 1819656 h 3273552"/>
              <a:gd name="connsiteX36" fmla="*/ 905256 w 1033272"/>
              <a:gd name="connsiteY36" fmla="*/ 1874520 h 3273552"/>
              <a:gd name="connsiteX37" fmla="*/ 877824 w 1033272"/>
              <a:gd name="connsiteY37" fmla="*/ 1965960 h 3273552"/>
              <a:gd name="connsiteX38" fmla="*/ 859536 w 1033272"/>
              <a:gd name="connsiteY38" fmla="*/ 2267712 h 3273552"/>
              <a:gd name="connsiteX39" fmla="*/ 850392 w 1033272"/>
              <a:gd name="connsiteY39" fmla="*/ 2340864 h 3273552"/>
              <a:gd name="connsiteX40" fmla="*/ 822960 w 1033272"/>
              <a:gd name="connsiteY40" fmla="*/ 2404872 h 3273552"/>
              <a:gd name="connsiteX41" fmla="*/ 813816 w 1033272"/>
              <a:gd name="connsiteY41" fmla="*/ 2459736 h 3273552"/>
              <a:gd name="connsiteX42" fmla="*/ 786384 w 1033272"/>
              <a:gd name="connsiteY42" fmla="*/ 2523744 h 3273552"/>
              <a:gd name="connsiteX43" fmla="*/ 768096 w 1033272"/>
              <a:gd name="connsiteY43" fmla="*/ 2624328 h 3273552"/>
              <a:gd name="connsiteX44" fmla="*/ 749808 w 1033272"/>
              <a:gd name="connsiteY44" fmla="*/ 2679192 h 3273552"/>
              <a:gd name="connsiteX45" fmla="*/ 740664 w 1033272"/>
              <a:gd name="connsiteY45" fmla="*/ 2706624 h 3273552"/>
              <a:gd name="connsiteX46" fmla="*/ 713232 w 1033272"/>
              <a:gd name="connsiteY46" fmla="*/ 2798064 h 3273552"/>
              <a:gd name="connsiteX47" fmla="*/ 704088 w 1033272"/>
              <a:gd name="connsiteY47" fmla="*/ 2825496 h 3273552"/>
              <a:gd name="connsiteX48" fmla="*/ 667512 w 1033272"/>
              <a:gd name="connsiteY48" fmla="*/ 2889504 h 3273552"/>
              <a:gd name="connsiteX49" fmla="*/ 649224 w 1033272"/>
              <a:gd name="connsiteY49" fmla="*/ 2926080 h 3273552"/>
              <a:gd name="connsiteX50" fmla="*/ 621792 w 1033272"/>
              <a:gd name="connsiteY50" fmla="*/ 2953512 h 3273552"/>
              <a:gd name="connsiteX51" fmla="*/ 603504 w 1033272"/>
              <a:gd name="connsiteY51" fmla="*/ 2980944 h 3273552"/>
              <a:gd name="connsiteX52" fmla="*/ 521208 w 1033272"/>
              <a:gd name="connsiteY52" fmla="*/ 3054096 h 3273552"/>
              <a:gd name="connsiteX53" fmla="*/ 493776 w 1033272"/>
              <a:gd name="connsiteY53" fmla="*/ 3081528 h 3273552"/>
              <a:gd name="connsiteX54" fmla="*/ 466344 w 1033272"/>
              <a:gd name="connsiteY54" fmla="*/ 3099816 h 3273552"/>
              <a:gd name="connsiteX55" fmla="*/ 384048 w 1033272"/>
              <a:gd name="connsiteY55" fmla="*/ 3163824 h 3273552"/>
              <a:gd name="connsiteX56" fmla="*/ 320040 w 1033272"/>
              <a:gd name="connsiteY56" fmla="*/ 3191256 h 3273552"/>
              <a:gd name="connsiteX57" fmla="*/ 210312 w 1033272"/>
              <a:gd name="connsiteY57" fmla="*/ 3218688 h 3273552"/>
              <a:gd name="connsiteX58" fmla="*/ 91440 w 1033272"/>
              <a:gd name="connsiteY58" fmla="*/ 3236976 h 3273552"/>
              <a:gd name="connsiteX59" fmla="*/ 18288 w 1033272"/>
              <a:gd name="connsiteY59" fmla="*/ 3255264 h 3273552"/>
              <a:gd name="connsiteX60" fmla="*/ 0 w 1033272"/>
              <a:gd name="connsiteY60" fmla="*/ 3273552 h 3273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033272" h="3273552">
                <a:moveTo>
                  <a:pt x="374904" y="0"/>
                </a:moveTo>
                <a:cubicBezTo>
                  <a:pt x="381000" y="9144"/>
                  <a:pt x="388277" y="17602"/>
                  <a:pt x="393192" y="27432"/>
                </a:cubicBezTo>
                <a:cubicBezTo>
                  <a:pt x="413091" y="67230"/>
                  <a:pt x="388911" y="47042"/>
                  <a:pt x="420624" y="91440"/>
                </a:cubicBezTo>
                <a:cubicBezTo>
                  <a:pt x="428140" y="101963"/>
                  <a:pt x="438912" y="109728"/>
                  <a:pt x="448056" y="118872"/>
                </a:cubicBezTo>
                <a:cubicBezTo>
                  <a:pt x="469798" y="184099"/>
                  <a:pt x="438969" y="105241"/>
                  <a:pt x="484632" y="173736"/>
                </a:cubicBezTo>
                <a:cubicBezTo>
                  <a:pt x="519966" y="226737"/>
                  <a:pt x="459857" y="178556"/>
                  <a:pt x="521208" y="219456"/>
                </a:cubicBezTo>
                <a:cubicBezTo>
                  <a:pt x="527304" y="228600"/>
                  <a:pt x="531725" y="239117"/>
                  <a:pt x="539496" y="246888"/>
                </a:cubicBezTo>
                <a:cubicBezTo>
                  <a:pt x="547267" y="254659"/>
                  <a:pt x="557985" y="258788"/>
                  <a:pt x="566928" y="265176"/>
                </a:cubicBezTo>
                <a:cubicBezTo>
                  <a:pt x="579329" y="274034"/>
                  <a:pt x="592176" y="282413"/>
                  <a:pt x="603504" y="292608"/>
                </a:cubicBezTo>
                <a:cubicBezTo>
                  <a:pt x="692982" y="373139"/>
                  <a:pt x="625442" y="325522"/>
                  <a:pt x="685800" y="365760"/>
                </a:cubicBezTo>
                <a:cubicBezTo>
                  <a:pt x="730830" y="433304"/>
                  <a:pt x="704792" y="407436"/>
                  <a:pt x="758952" y="448056"/>
                </a:cubicBezTo>
                <a:cubicBezTo>
                  <a:pt x="765048" y="460248"/>
                  <a:pt x="770227" y="472943"/>
                  <a:pt x="777240" y="484632"/>
                </a:cubicBezTo>
                <a:cubicBezTo>
                  <a:pt x="788548" y="503479"/>
                  <a:pt x="806865" y="518644"/>
                  <a:pt x="813816" y="539496"/>
                </a:cubicBezTo>
                <a:cubicBezTo>
                  <a:pt x="816864" y="548640"/>
                  <a:pt x="818649" y="558307"/>
                  <a:pt x="822960" y="566928"/>
                </a:cubicBezTo>
                <a:cubicBezTo>
                  <a:pt x="827875" y="576758"/>
                  <a:pt x="836333" y="584530"/>
                  <a:pt x="841248" y="594360"/>
                </a:cubicBezTo>
                <a:cubicBezTo>
                  <a:pt x="845559" y="602981"/>
                  <a:pt x="847008" y="612767"/>
                  <a:pt x="850392" y="621792"/>
                </a:cubicBezTo>
                <a:cubicBezTo>
                  <a:pt x="856155" y="637161"/>
                  <a:pt x="862917" y="652143"/>
                  <a:pt x="868680" y="667512"/>
                </a:cubicBezTo>
                <a:cubicBezTo>
                  <a:pt x="872064" y="676537"/>
                  <a:pt x="874027" y="686085"/>
                  <a:pt x="877824" y="694944"/>
                </a:cubicBezTo>
                <a:cubicBezTo>
                  <a:pt x="883194" y="707473"/>
                  <a:pt x="891326" y="718757"/>
                  <a:pt x="896112" y="731520"/>
                </a:cubicBezTo>
                <a:cubicBezTo>
                  <a:pt x="900525" y="743287"/>
                  <a:pt x="900306" y="756545"/>
                  <a:pt x="905256" y="768096"/>
                </a:cubicBezTo>
                <a:cubicBezTo>
                  <a:pt x="909585" y="778197"/>
                  <a:pt x="918629" y="785698"/>
                  <a:pt x="923544" y="795528"/>
                </a:cubicBezTo>
                <a:cubicBezTo>
                  <a:pt x="927855" y="804149"/>
                  <a:pt x="928377" y="814339"/>
                  <a:pt x="932688" y="822960"/>
                </a:cubicBezTo>
                <a:cubicBezTo>
                  <a:pt x="937603" y="832790"/>
                  <a:pt x="946061" y="840562"/>
                  <a:pt x="950976" y="850392"/>
                </a:cubicBezTo>
                <a:cubicBezTo>
                  <a:pt x="968770" y="885980"/>
                  <a:pt x="951685" y="873383"/>
                  <a:pt x="969264" y="914400"/>
                </a:cubicBezTo>
                <a:cubicBezTo>
                  <a:pt x="973593" y="924501"/>
                  <a:pt x="982100" y="932290"/>
                  <a:pt x="987552" y="941832"/>
                </a:cubicBezTo>
                <a:cubicBezTo>
                  <a:pt x="994315" y="953667"/>
                  <a:pt x="999744" y="966216"/>
                  <a:pt x="1005840" y="978408"/>
                </a:cubicBezTo>
                <a:cubicBezTo>
                  <a:pt x="1008888" y="993648"/>
                  <a:pt x="1011613" y="1008956"/>
                  <a:pt x="1014984" y="1024128"/>
                </a:cubicBezTo>
                <a:cubicBezTo>
                  <a:pt x="1017710" y="1036396"/>
                  <a:pt x="1021663" y="1048381"/>
                  <a:pt x="1024128" y="1060704"/>
                </a:cubicBezTo>
                <a:cubicBezTo>
                  <a:pt x="1027764" y="1078884"/>
                  <a:pt x="1030224" y="1097280"/>
                  <a:pt x="1033272" y="1115568"/>
                </a:cubicBezTo>
                <a:cubicBezTo>
                  <a:pt x="1030224" y="1261872"/>
                  <a:pt x="1032245" y="1408370"/>
                  <a:pt x="1024128" y="1554480"/>
                </a:cubicBezTo>
                <a:cubicBezTo>
                  <a:pt x="1023059" y="1573728"/>
                  <a:pt x="1011936" y="1591056"/>
                  <a:pt x="1005840" y="1609344"/>
                </a:cubicBezTo>
                <a:cubicBezTo>
                  <a:pt x="1002792" y="1618488"/>
                  <a:pt x="999034" y="1627425"/>
                  <a:pt x="996696" y="1636776"/>
                </a:cubicBezTo>
                <a:cubicBezTo>
                  <a:pt x="993766" y="1648495"/>
                  <a:pt x="984967" y="1687666"/>
                  <a:pt x="978408" y="1700784"/>
                </a:cubicBezTo>
                <a:cubicBezTo>
                  <a:pt x="973493" y="1710614"/>
                  <a:pt x="965035" y="1718386"/>
                  <a:pt x="960120" y="1728216"/>
                </a:cubicBezTo>
                <a:cubicBezTo>
                  <a:pt x="942326" y="1763804"/>
                  <a:pt x="959411" y="1751207"/>
                  <a:pt x="941832" y="1792224"/>
                </a:cubicBezTo>
                <a:cubicBezTo>
                  <a:pt x="937503" y="1802325"/>
                  <a:pt x="928007" y="1809613"/>
                  <a:pt x="923544" y="1819656"/>
                </a:cubicBezTo>
                <a:cubicBezTo>
                  <a:pt x="915715" y="1837272"/>
                  <a:pt x="911352" y="1856232"/>
                  <a:pt x="905256" y="1874520"/>
                </a:cubicBezTo>
                <a:cubicBezTo>
                  <a:pt x="889095" y="1923003"/>
                  <a:pt x="898760" y="1892684"/>
                  <a:pt x="877824" y="1965960"/>
                </a:cubicBezTo>
                <a:cubicBezTo>
                  <a:pt x="865827" y="2277885"/>
                  <a:pt x="880446" y="2110888"/>
                  <a:pt x="859536" y="2267712"/>
                </a:cubicBezTo>
                <a:cubicBezTo>
                  <a:pt x="856288" y="2292070"/>
                  <a:pt x="854788" y="2316687"/>
                  <a:pt x="850392" y="2340864"/>
                </a:cubicBezTo>
                <a:cubicBezTo>
                  <a:pt x="846548" y="2362007"/>
                  <a:pt x="831967" y="2386857"/>
                  <a:pt x="822960" y="2404872"/>
                </a:cubicBezTo>
                <a:cubicBezTo>
                  <a:pt x="819912" y="2423160"/>
                  <a:pt x="817838" y="2441637"/>
                  <a:pt x="813816" y="2459736"/>
                </a:cubicBezTo>
                <a:cubicBezTo>
                  <a:pt x="808434" y="2483954"/>
                  <a:pt x="797566" y="2501380"/>
                  <a:pt x="786384" y="2523744"/>
                </a:cubicBezTo>
                <a:cubicBezTo>
                  <a:pt x="779944" y="2568825"/>
                  <a:pt x="779854" y="2585134"/>
                  <a:pt x="768096" y="2624328"/>
                </a:cubicBezTo>
                <a:cubicBezTo>
                  <a:pt x="762557" y="2642792"/>
                  <a:pt x="755904" y="2660904"/>
                  <a:pt x="749808" y="2679192"/>
                </a:cubicBezTo>
                <a:cubicBezTo>
                  <a:pt x="746760" y="2688336"/>
                  <a:pt x="743002" y="2697273"/>
                  <a:pt x="740664" y="2706624"/>
                </a:cubicBezTo>
                <a:cubicBezTo>
                  <a:pt x="726845" y="2761902"/>
                  <a:pt x="735494" y="2731278"/>
                  <a:pt x="713232" y="2798064"/>
                </a:cubicBezTo>
                <a:cubicBezTo>
                  <a:pt x="710184" y="2807208"/>
                  <a:pt x="708399" y="2816875"/>
                  <a:pt x="704088" y="2825496"/>
                </a:cubicBezTo>
                <a:cubicBezTo>
                  <a:pt x="648823" y="2936025"/>
                  <a:pt x="719210" y="2799032"/>
                  <a:pt x="667512" y="2889504"/>
                </a:cubicBezTo>
                <a:cubicBezTo>
                  <a:pt x="660749" y="2901339"/>
                  <a:pt x="657147" y="2914988"/>
                  <a:pt x="649224" y="2926080"/>
                </a:cubicBezTo>
                <a:cubicBezTo>
                  <a:pt x="641708" y="2936603"/>
                  <a:pt x="630071" y="2943578"/>
                  <a:pt x="621792" y="2953512"/>
                </a:cubicBezTo>
                <a:cubicBezTo>
                  <a:pt x="614757" y="2961955"/>
                  <a:pt x="610805" y="2972730"/>
                  <a:pt x="603504" y="2980944"/>
                </a:cubicBezTo>
                <a:cubicBezTo>
                  <a:pt x="501883" y="3095268"/>
                  <a:pt x="586725" y="2999498"/>
                  <a:pt x="521208" y="3054096"/>
                </a:cubicBezTo>
                <a:cubicBezTo>
                  <a:pt x="511274" y="3062375"/>
                  <a:pt x="503710" y="3073249"/>
                  <a:pt x="493776" y="3081528"/>
                </a:cubicBezTo>
                <a:cubicBezTo>
                  <a:pt x="485333" y="3088563"/>
                  <a:pt x="474787" y="3092781"/>
                  <a:pt x="466344" y="3099816"/>
                </a:cubicBezTo>
                <a:cubicBezTo>
                  <a:pt x="434785" y="3126115"/>
                  <a:pt x="430270" y="3148417"/>
                  <a:pt x="384048" y="3163824"/>
                </a:cubicBezTo>
                <a:cubicBezTo>
                  <a:pt x="295746" y="3193258"/>
                  <a:pt x="433033" y="3146059"/>
                  <a:pt x="320040" y="3191256"/>
                </a:cubicBezTo>
                <a:cubicBezTo>
                  <a:pt x="271211" y="3210788"/>
                  <a:pt x="261471" y="3210817"/>
                  <a:pt x="210312" y="3218688"/>
                </a:cubicBezTo>
                <a:cubicBezTo>
                  <a:pt x="143527" y="3228963"/>
                  <a:pt x="154164" y="3225572"/>
                  <a:pt x="91440" y="3236976"/>
                </a:cubicBezTo>
                <a:cubicBezTo>
                  <a:pt x="82034" y="3238686"/>
                  <a:pt x="32082" y="3246988"/>
                  <a:pt x="18288" y="3255264"/>
                </a:cubicBezTo>
                <a:cubicBezTo>
                  <a:pt x="10896" y="3259699"/>
                  <a:pt x="6096" y="3267456"/>
                  <a:pt x="0" y="3273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07504" y="1556792"/>
            <a:ext cx="3816424" cy="2592288"/>
          </a:xfrm>
          <a:prstGeom prst="round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175"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ГОРОДИТЬ</a:t>
            </a:r>
            <a:r>
              <a:rPr lang="ru-RU" sz="2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– </a:t>
            </a:r>
          </a:p>
          <a:p>
            <a:pPr indent="3175" algn="ctr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Ставить забор, ограждение</a:t>
            </a:r>
          </a:p>
          <a:p>
            <a:pPr indent="3175" algn="ctr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Ставить, класть в большом количестве, громоздить</a:t>
            </a:r>
            <a:endParaRPr lang="ru-RU" sz="24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788024" y="2996952"/>
            <a:ext cx="4176464" cy="1080120"/>
          </a:xfrm>
          <a:prstGeom prst="round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175" algn="ctr"/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КРЕПОСТИТЬ – от слова КРЕПКИЙ в значении укрепленный –</a:t>
            </a:r>
          </a:p>
          <a:p>
            <a:pPr indent="3175" algn="ctr"/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«укрепленное место»</a:t>
            </a:r>
            <a:endParaRPr lang="ru-RU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220072" y="1772816"/>
            <a:ext cx="3600400" cy="1080120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КРЕПОСТИТЬ</a:t>
            </a:r>
            <a:endParaRPr lang="ru-RU" sz="28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1" name="Полилиния 30"/>
          <p:cNvSpPr/>
          <p:nvPr/>
        </p:nvSpPr>
        <p:spPr>
          <a:xfrm>
            <a:off x="4242816" y="2322075"/>
            <a:ext cx="987552" cy="3173469"/>
          </a:xfrm>
          <a:custGeom>
            <a:avLst/>
            <a:gdLst>
              <a:gd name="connsiteX0" fmla="*/ 347472 w 987552"/>
              <a:gd name="connsiteY0" fmla="*/ 3173469 h 3173469"/>
              <a:gd name="connsiteX1" fmla="*/ 310896 w 987552"/>
              <a:gd name="connsiteY1" fmla="*/ 3164325 h 3173469"/>
              <a:gd name="connsiteX2" fmla="*/ 256032 w 987552"/>
              <a:gd name="connsiteY2" fmla="*/ 3054597 h 3173469"/>
              <a:gd name="connsiteX3" fmla="*/ 219456 w 987552"/>
              <a:gd name="connsiteY3" fmla="*/ 2871717 h 3173469"/>
              <a:gd name="connsiteX4" fmla="*/ 210312 w 987552"/>
              <a:gd name="connsiteY4" fmla="*/ 2844285 h 3173469"/>
              <a:gd name="connsiteX5" fmla="*/ 201168 w 987552"/>
              <a:gd name="connsiteY5" fmla="*/ 2798565 h 3173469"/>
              <a:gd name="connsiteX6" fmla="*/ 192024 w 987552"/>
              <a:gd name="connsiteY6" fmla="*/ 2094477 h 3173469"/>
              <a:gd name="connsiteX7" fmla="*/ 173736 w 987552"/>
              <a:gd name="connsiteY7" fmla="*/ 2057901 h 3173469"/>
              <a:gd name="connsiteX8" fmla="*/ 164592 w 987552"/>
              <a:gd name="connsiteY8" fmla="*/ 2003037 h 3173469"/>
              <a:gd name="connsiteX9" fmla="*/ 155448 w 987552"/>
              <a:gd name="connsiteY9" fmla="*/ 1975605 h 3173469"/>
              <a:gd name="connsiteX10" fmla="*/ 146304 w 987552"/>
              <a:gd name="connsiteY10" fmla="*/ 1939029 h 3173469"/>
              <a:gd name="connsiteX11" fmla="*/ 137160 w 987552"/>
              <a:gd name="connsiteY11" fmla="*/ 1911597 h 3173469"/>
              <a:gd name="connsiteX12" fmla="*/ 128016 w 987552"/>
              <a:gd name="connsiteY12" fmla="*/ 1865877 h 3173469"/>
              <a:gd name="connsiteX13" fmla="*/ 100584 w 987552"/>
              <a:gd name="connsiteY13" fmla="*/ 1792725 h 3173469"/>
              <a:gd name="connsiteX14" fmla="*/ 82296 w 987552"/>
              <a:gd name="connsiteY14" fmla="*/ 1646421 h 3173469"/>
              <a:gd name="connsiteX15" fmla="*/ 73152 w 987552"/>
              <a:gd name="connsiteY15" fmla="*/ 1582413 h 3173469"/>
              <a:gd name="connsiteX16" fmla="*/ 64008 w 987552"/>
              <a:gd name="connsiteY16" fmla="*/ 1481829 h 3173469"/>
              <a:gd name="connsiteX17" fmla="*/ 54864 w 987552"/>
              <a:gd name="connsiteY17" fmla="*/ 1436109 h 3173469"/>
              <a:gd name="connsiteX18" fmla="*/ 45720 w 987552"/>
              <a:gd name="connsiteY18" fmla="*/ 1362957 h 3173469"/>
              <a:gd name="connsiteX19" fmla="*/ 36576 w 987552"/>
              <a:gd name="connsiteY19" fmla="*/ 1308093 h 3173469"/>
              <a:gd name="connsiteX20" fmla="*/ 27432 w 987552"/>
              <a:gd name="connsiteY20" fmla="*/ 997197 h 3173469"/>
              <a:gd name="connsiteX21" fmla="*/ 9144 w 987552"/>
              <a:gd name="connsiteY21" fmla="*/ 924045 h 3173469"/>
              <a:gd name="connsiteX22" fmla="*/ 0 w 987552"/>
              <a:gd name="connsiteY22" fmla="*/ 887469 h 3173469"/>
              <a:gd name="connsiteX23" fmla="*/ 9144 w 987552"/>
              <a:gd name="connsiteY23" fmla="*/ 558285 h 3173469"/>
              <a:gd name="connsiteX24" fmla="*/ 18288 w 987552"/>
              <a:gd name="connsiteY24" fmla="*/ 521709 h 3173469"/>
              <a:gd name="connsiteX25" fmla="*/ 73152 w 987552"/>
              <a:gd name="connsiteY25" fmla="*/ 430269 h 3173469"/>
              <a:gd name="connsiteX26" fmla="*/ 118872 w 987552"/>
              <a:gd name="connsiteY26" fmla="*/ 366261 h 3173469"/>
              <a:gd name="connsiteX27" fmla="*/ 146304 w 987552"/>
              <a:gd name="connsiteY27" fmla="*/ 338829 h 3173469"/>
              <a:gd name="connsiteX28" fmla="*/ 164592 w 987552"/>
              <a:gd name="connsiteY28" fmla="*/ 311397 h 3173469"/>
              <a:gd name="connsiteX29" fmla="*/ 192024 w 987552"/>
              <a:gd name="connsiteY29" fmla="*/ 293109 h 3173469"/>
              <a:gd name="connsiteX30" fmla="*/ 219456 w 987552"/>
              <a:gd name="connsiteY30" fmla="*/ 265677 h 3173469"/>
              <a:gd name="connsiteX31" fmla="*/ 246888 w 987552"/>
              <a:gd name="connsiteY31" fmla="*/ 247389 h 3173469"/>
              <a:gd name="connsiteX32" fmla="*/ 283464 w 987552"/>
              <a:gd name="connsiteY32" fmla="*/ 219957 h 3173469"/>
              <a:gd name="connsiteX33" fmla="*/ 365760 w 987552"/>
              <a:gd name="connsiteY33" fmla="*/ 165093 h 3173469"/>
              <a:gd name="connsiteX34" fmla="*/ 393192 w 987552"/>
              <a:gd name="connsiteY34" fmla="*/ 146805 h 3173469"/>
              <a:gd name="connsiteX35" fmla="*/ 448056 w 987552"/>
              <a:gd name="connsiteY35" fmla="*/ 128517 h 3173469"/>
              <a:gd name="connsiteX36" fmla="*/ 475488 w 987552"/>
              <a:gd name="connsiteY36" fmla="*/ 119373 h 3173469"/>
              <a:gd name="connsiteX37" fmla="*/ 512064 w 987552"/>
              <a:gd name="connsiteY37" fmla="*/ 101085 h 3173469"/>
              <a:gd name="connsiteX38" fmla="*/ 566928 w 987552"/>
              <a:gd name="connsiteY38" fmla="*/ 82797 h 3173469"/>
              <a:gd name="connsiteX39" fmla="*/ 658368 w 987552"/>
              <a:gd name="connsiteY39" fmla="*/ 37077 h 3173469"/>
              <a:gd name="connsiteX40" fmla="*/ 685800 w 987552"/>
              <a:gd name="connsiteY40" fmla="*/ 27933 h 3173469"/>
              <a:gd name="connsiteX41" fmla="*/ 868680 w 987552"/>
              <a:gd name="connsiteY41" fmla="*/ 18789 h 3173469"/>
              <a:gd name="connsiteX42" fmla="*/ 987552 w 987552"/>
              <a:gd name="connsiteY42" fmla="*/ 501 h 317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87552" h="3173469">
                <a:moveTo>
                  <a:pt x="347472" y="3173469"/>
                </a:moveTo>
                <a:cubicBezTo>
                  <a:pt x="335280" y="3170421"/>
                  <a:pt x="320354" y="3172601"/>
                  <a:pt x="310896" y="3164325"/>
                </a:cubicBezTo>
                <a:cubicBezTo>
                  <a:pt x="280805" y="3137995"/>
                  <a:pt x="266205" y="3091219"/>
                  <a:pt x="256032" y="3054597"/>
                </a:cubicBezTo>
                <a:cubicBezTo>
                  <a:pt x="201771" y="2859256"/>
                  <a:pt x="246879" y="3022543"/>
                  <a:pt x="219456" y="2871717"/>
                </a:cubicBezTo>
                <a:cubicBezTo>
                  <a:pt x="217732" y="2862234"/>
                  <a:pt x="212650" y="2853636"/>
                  <a:pt x="210312" y="2844285"/>
                </a:cubicBezTo>
                <a:cubicBezTo>
                  <a:pt x="206543" y="2829207"/>
                  <a:pt x="204216" y="2813805"/>
                  <a:pt x="201168" y="2798565"/>
                </a:cubicBezTo>
                <a:cubicBezTo>
                  <a:pt x="198120" y="2563869"/>
                  <a:pt x="200711" y="2329032"/>
                  <a:pt x="192024" y="2094477"/>
                </a:cubicBezTo>
                <a:cubicBezTo>
                  <a:pt x="191519" y="2080855"/>
                  <a:pt x="177653" y="2070957"/>
                  <a:pt x="173736" y="2057901"/>
                </a:cubicBezTo>
                <a:cubicBezTo>
                  <a:pt x="168408" y="2040143"/>
                  <a:pt x="168614" y="2021136"/>
                  <a:pt x="164592" y="2003037"/>
                </a:cubicBezTo>
                <a:cubicBezTo>
                  <a:pt x="162501" y="1993628"/>
                  <a:pt x="158096" y="1984873"/>
                  <a:pt x="155448" y="1975605"/>
                </a:cubicBezTo>
                <a:cubicBezTo>
                  <a:pt x="151996" y="1963521"/>
                  <a:pt x="149756" y="1951113"/>
                  <a:pt x="146304" y="1939029"/>
                </a:cubicBezTo>
                <a:cubicBezTo>
                  <a:pt x="143656" y="1929761"/>
                  <a:pt x="139498" y="1920948"/>
                  <a:pt x="137160" y="1911597"/>
                </a:cubicBezTo>
                <a:cubicBezTo>
                  <a:pt x="133391" y="1896519"/>
                  <a:pt x="131785" y="1880955"/>
                  <a:pt x="128016" y="1865877"/>
                </a:cubicBezTo>
                <a:cubicBezTo>
                  <a:pt x="123238" y="1846764"/>
                  <a:pt x="106178" y="1806709"/>
                  <a:pt x="100584" y="1792725"/>
                </a:cubicBezTo>
                <a:cubicBezTo>
                  <a:pt x="94488" y="1743957"/>
                  <a:pt x="88653" y="1695156"/>
                  <a:pt x="82296" y="1646421"/>
                </a:cubicBezTo>
                <a:cubicBezTo>
                  <a:pt x="79508" y="1625049"/>
                  <a:pt x="75532" y="1603834"/>
                  <a:pt x="73152" y="1582413"/>
                </a:cubicBezTo>
                <a:cubicBezTo>
                  <a:pt x="69434" y="1548953"/>
                  <a:pt x="68184" y="1515235"/>
                  <a:pt x="64008" y="1481829"/>
                </a:cubicBezTo>
                <a:cubicBezTo>
                  <a:pt x="62080" y="1466407"/>
                  <a:pt x="57227" y="1451470"/>
                  <a:pt x="54864" y="1436109"/>
                </a:cubicBezTo>
                <a:cubicBezTo>
                  <a:pt x="51127" y="1411821"/>
                  <a:pt x="49195" y="1387284"/>
                  <a:pt x="45720" y="1362957"/>
                </a:cubicBezTo>
                <a:cubicBezTo>
                  <a:pt x="43098" y="1344603"/>
                  <a:pt x="39624" y="1326381"/>
                  <a:pt x="36576" y="1308093"/>
                </a:cubicBezTo>
                <a:cubicBezTo>
                  <a:pt x="33528" y="1204461"/>
                  <a:pt x="32742" y="1100738"/>
                  <a:pt x="27432" y="997197"/>
                </a:cubicBezTo>
                <a:cubicBezTo>
                  <a:pt x="25689" y="963211"/>
                  <a:pt x="17440" y="953083"/>
                  <a:pt x="9144" y="924045"/>
                </a:cubicBezTo>
                <a:cubicBezTo>
                  <a:pt x="5692" y="911961"/>
                  <a:pt x="3048" y="899661"/>
                  <a:pt x="0" y="887469"/>
                </a:cubicBezTo>
                <a:cubicBezTo>
                  <a:pt x="3048" y="777741"/>
                  <a:pt x="3662" y="667918"/>
                  <a:pt x="9144" y="558285"/>
                </a:cubicBezTo>
                <a:cubicBezTo>
                  <a:pt x="9772" y="545733"/>
                  <a:pt x="13875" y="533476"/>
                  <a:pt x="18288" y="521709"/>
                </a:cubicBezTo>
                <a:cubicBezTo>
                  <a:pt x="30338" y="489575"/>
                  <a:pt x="54922" y="457613"/>
                  <a:pt x="73152" y="430269"/>
                </a:cubicBezTo>
                <a:cubicBezTo>
                  <a:pt x="87625" y="408559"/>
                  <a:pt x="101859" y="386109"/>
                  <a:pt x="118872" y="366261"/>
                </a:cubicBezTo>
                <a:cubicBezTo>
                  <a:pt x="127288" y="356443"/>
                  <a:pt x="138025" y="348763"/>
                  <a:pt x="146304" y="338829"/>
                </a:cubicBezTo>
                <a:cubicBezTo>
                  <a:pt x="153339" y="330386"/>
                  <a:pt x="156821" y="319168"/>
                  <a:pt x="164592" y="311397"/>
                </a:cubicBezTo>
                <a:cubicBezTo>
                  <a:pt x="172363" y="303626"/>
                  <a:pt x="183581" y="300144"/>
                  <a:pt x="192024" y="293109"/>
                </a:cubicBezTo>
                <a:cubicBezTo>
                  <a:pt x="201958" y="284830"/>
                  <a:pt x="209522" y="273956"/>
                  <a:pt x="219456" y="265677"/>
                </a:cubicBezTo>
                <a:cubicBezTo>
                  <a:pt x="227899" y="258642"/>
                  <a:pt x="237945" y="253777"/>
                  <a:pt x="246888" y="247389"/>
                </a:cubicBezTo>
                <a:cubicBezTo>
                  <a:pt x="259289" y="238531"/>
                  <a:pt x="270979" y="228697"/>
                  <a:pt x="283464" y="219957"/>
                </a:cubicBezTo>
                <a:lnTo>
                  <a:pt x="365760" y="165093"/>
                </a:lnTo>
                <a:cubicBezTo>
                  <a:pt x="374904" y="158997"/>
                  <a:pt x="382766" y="150280"/>
                  <a:pt x="393192" y="146805"/>
                </a:cubicBezTo>
                <a:lnTo>
                  <a:pt x="448056" y="128517"/>
                </a:lnTo>
                <a:cubicBezTo>
                  <a:pt x="457200" y="125469"/>
                  <a:pt x="466867" y="123684"/>
                  <a:pt x="475488" y="119373"/>
                </a:cubicBezTo>
                <a:cubicBezTo>
                  <a:pt x="487680" y="113277"/>
                  <a:pt x="499408" y="106147"/>
                  <a:pt x="512064" y="101085"/>
                </a:cubicBezTo>
                <a:cubicBezTo>
                  <a:pt x="529962" y="93926"/>
                  <a:pt x="550888" y="93490"/>
                  <a:pt x="566928" y="82797"/>
                </a:cubicBezTo>
                <a:cubicBezTo>
                  <a:pt x="641742" y="32921"/>
                  <a:pt x="595041" y="55170"/>
                  <a:pt x="658368" y="37077"/>
                </a:cubicBezTo>
                <a:cubicBezTo>
                  <a:pt x="667636" y="34429"/>
                  <a:pt x="676198" y="28768"/>
                  <a:pt x="685800" y="27933"/>
                </a:cubicBezTo>
                <a:cubicBezTo>
                  <a:pt x="746607" y="22645"/>
                  <a:pt x="807720" y="21837"/>
                  <a:pt x="868680" y="18789"/>
                </a:cubicBezTo>
                <a:cubicBezTo>
                  <a:pt x="981415" y="0"/>
                  <a:pt x="941327" y="501"/>
                  <a:pt x="987552" y="501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292080" y="4221088"/>
            <a:ext cx="3600400" cy="1080120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КРЕПКИЙ</a:t>
            </a:r>
          </a:p>
        </p:txBody>
      </p:sp>
      <p:sp>
        <p:nvSpPr>
          <p:cNvPr id="35" name="Полилиния 34"/>
          <p:cNvSpPr/>
          <p:nvPr/>
        </p:nvSpPr>
        <p:spPr>
          <a:xfrm>
            <a:off x="4706471" y="4740287"/>
            <a:ext cx="573741" cy="718072"/>
          </a:xfrm>
          <a:custGeom>
            <a:avLst/>
            <a:gdLst>
              <a:gd name="connsiteX0" fmla="*/ 35858 w 573741"/>
              <a:gd name="connsiteY0" fmla="*/ 710254 h 718072"/>
              <a:gd name="connsiteX1" fmla="*/ 17929 w 573741"/>
              <a:gd name="connsiteY1" fmla="*/ 495101 h 718072"/>
              <a:gd name="connsiteX2" fmla="*/ 8964 w 573741"/>
              <a:gd name="connsiteY2" fmla="*/ 459242 h 718072"/>
              <a:gd name="connsiteX3" fmla="*/ 0 w 573741"/>
              <a:gd name="connsiteY3" fmla="*/ 396489 h 718072"/>
              <a:gd name="connsiteX4" fmla="*/ 26894 w 573741"/>
              <a:gd name="connsiteY4" fmla="*/ 244089 h 718072"/>
              <a:gd name="connsiteX5" fmla="*/ 44823 w 573741"/>
              <a:gd name="connsiteY5" fmla="*/ 217195 h 718072"/>
              <a:gd name="connsiteX6" fmla="*/ 62753 w 573741"/>
              <a:gd name="connsiteY6" fmla="*/ 199266 h 718072"/>
              <a:gd name="connsiteX7" fmla="*/ 125505 w 573741"/>
              <a:gd name="connsiteY7" fmla="*/ 118584 h 718072"/>
              <a:gd name="connsiteX8" fmla="*/ 152400 w 573741"/>
              <a:gd name="connsiteY8" fmla="*/ 109619 h 718072"/>
              <a:gd name="connsiteX9" fmla="*/ 179294 w 573741"/>
              <a:gd name="connsiteY9" fmla="*/ 91689 h 718072"/>
              <a:gd name="connsiteX10" fmla="*/ 206188 w 573741"/>
              <a:gd name="connsiteY10" fmla="*/ 82725 h 718072"/>
              <a:gd name="connsiteX11" fmla="*/ 224117 w 573741"/>
              <a:gd name="connsiteY11" fmla="*/ 64795 h 718072"/>
              <a:gd name="connsiteX12" fmla="*/ 251011 w 573741"/>
              <a:gd name="connsiteY12" fmla="*/ 55831 h 718072"/>
              <a:gd name="connsiteX13" fmla="*/ 286870 w 573741"/>
              <a:gd name="connsiteY13" fmla="*/ 37901 h 718072"/>
              <a:gd name="connsiteX14" fmla="*/ 403411 w 573741"/>
              <a:gd name="connsiteY14" fmla="*/ 11007 h 718072"/>
              <a:gd name="connsiteX15" fmla="*/ 457200 w 573741"/>
              <a:gd name="connsiteY15" fmla="*/ 2042 h 718072"/>
              <a:gd name="connsiteX16" fmla="*/ 573741 w 573741"/>
              <a:gd name="connsiteY16" fmla="*/ 2042 h 71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73741" h="718072">
                <a:moveTo>
                  <a:pt x="35858" y="710254"/>
                </a:moveTo>
                <a:cubicBezTo>
                  <a:pt x="5762" y="619958"/>
                  <a:pt x="35767" y="718072"/>
                  <a:pt x="17929" y="495101"/>
                </a:cubicBezTo>
                <a:cubicBezTo>
                  <a:pt x="16946" y="482819"/>
                  <a:pt x="11168" y="471364"/>
                  <a:pt x="8964" y="459242"/>
                </a:cubicBezTo>
                <a:cubicBezTo>
                  <a:pt x="5184" y="438453"/>
                  <a:pt x="2988" y="417407"/>
                  <a:pt x="0" y="396489"/>
                </a:cubicBezTo>
                <a:cubicBezTo>
                  <a:pt x="2854" y="365095"/>
                  <a:pt x="3005" y="279923"/>
                  <a:pt x="26894" y="244089"/>
                </a:cubicBezTo>
                <a:cubicBezTo>
                  <a:pt x="32870" y="235124"/>
                  <a:pt x="38092" y="225608"/>
                  <a:pt x="44823" y="217195"/>
                </a:cubicBezTo>
                <a:cubicBezTo>
                  <a:pt x="50103" y="210595"/>
                  <a:pt x="57682" y="206028"/>
                  <a:pt x="62753" y="199266"/>
                </a:cubicBezTo>
                <a:cubicBezTo>
                  <a:pt x="80563" y="175519"/>
                  <a:pt x="98130" y="136834"/>
                  <a:pt x="125505" y="118584"/>
                </a:cubicBezTo>
                <a:cubicBezTo>
                  <a:pt x="133368" y="113342"/>
                  <a:pt x="143435" y="112607"/>
                  <a:pt x="152400" y="109619"/>
                </a:cubicBezTo>
                <a:cubicBezTo>
                  <a:pt x="161365" y="103642"/>
                  <a:pt x="169657" y="96507"/>
                  <a:pt x="179294" y="91689"/>
                </a:cubicBezTo>
                <a:cubicBezTo>
                  <a:pt x="187746" y="87463"/>
                  <a:pt x="198085" y="87587"/>
                  <a:pt x="206188" y="82725"/>
                </a:cubicBezTo>
                <a:cubicBezTo>
                  <a:pt x="213436" y="78376"/>
                  <a:pt x="216869" y="69144"/>
                  <a:pt x="224117" y="64795"/>
                </a:cubicBezTo>
                <a:cubicBezTo>
                  <a:pt x="232220" y="59933"/>
                  <a:pt x="242326" y="59553"/>
                  <a:pt x="251011" y="55831"/>
                </a:cubicBezTo>
                <a:cubicBezTo>
                  <a:pt x="263294" y="50567"/>
                  <a:pt x="274192" y="42127"/>
                  <a:pt x="286870" y="37901"/>
                </a:cubicBezTo>
                <a:cubicBezTo>
                  <a:pt x="312398" y="29392"/>
                  <a:pt x="372126" y="16695"/>
                  <a:pt x="403411" y="11007"/>
                </a:cubicBezTo>
                <a:cubicBezTo>
                  <a:pt x="421295" y="7755"/>
                  <a:pt x="439048" y="2997"/>
                  <a:pt x="457200" y="2042"/>
                </a:cubicBezTo>
                <a:cubicBezTo>
                  <a:pt x="495993" y="0"/>
                  <a:pt x="534894" y="2042"/>
                  <a:pt x="573741" y="2042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  <p:bldP spid="14" grpId="0"/>
      <p:bldP spid="15" grpId="0"/>
      <p:bldP spid="27" grpId="0" animBg="1"/>
      <p:bldP spid="28" grpId="0" animBg="1"/>
      <p:bldP spid="26" grpId="0" build="allAtOnce" animBg="1"/>
      <p:bldP spid="29" grpId="0" build="allAtOnce" animBg="1"/>
      <p:bldP spid="30" grpId="0" animBg="1"/>
      <p:bldP spid="31" grpId="0" animBg="1"/>
      <p:bldP spid="32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991" t="17895" r="14500" b="24393"/>
          <a:stretch/>
        </p:blipFill>
        <p:spPr>
          <a:xfrm>
            <a:off x="1115616" y="188640"/>
            <a:ext cx="7056784" cy="5616624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7" name="Прямая соединительная линия 26"/>
          <p:cNvCxnSpPr/>
          <p:nvPr/>
        </p:nvCxnSpPr>
        <p:spPr>
          <a:xfrm>
            <a:off x="1403131" y="3647090"/>
            <a:ext cx="6802820" cy="0"/>
          </a:xfrm>
          <a:prstGeom prst="line">
            <a:avLst/>
          </a:prstGeom>
          <a:ln w="76200">
            <a:solidFill>
              <a:srgbClr val="5B18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403131" y="4367049"/>
            <a:ext cx="6802820" cy="0"/>
          </a:xfrm>
          <a:prstGeom prst="line">
            <a:avLst/>
          </a:prstGeom>
          <a:ln w="76200">
            <a:solidFill>
              <a:srgbClr val="5B18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1186355" y="2627587"/>
            <a:ext cx="1446486" cy="445515"/>
          </a:xfrm>
          <a:prstGeom prst="line">
            <a:avLst/>
          </a:prstGeom>
          <a:ln w="76200">
            <a:solidFill>
              <a:srgbClr val="5B18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235263" y="2902898"/>
            <a:ext cx="1710559" cy="744192"/>
          </a:xfrm>
          <a:prstGeom prst="line">
            <a:avLst/>
          </a:prstGeom>
          <a:ln w="76200">
            <a:solidFill>
              <a:srgbClr val="5B18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23528" y="6021288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B1862"/>
                </a:solidFill>
                <a:latin typeface="Cambria" pitchFamily="18" charset="0"/>
                <a:ea typeface="Cambria" pitchFamily="18" charset="0"/>
              </a:rPr>
              <a:t>ГОРИЗОНТАЛЬ</a:t>
            </a:r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 – ВЕЛИЧИЕ И ПОКОЙ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23928" y="5949280"/>
            <a:ext cx="51075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Cambria" pitchFamily="18" charset="0"/>
                <a:ea typeface="Cambria" pitchFamily="18" charset="0"/>
              </a:rPr>
              <a:t>ВЕРТИКАЛЬ –</a:t>
            </a:r>
          </a:p>
          <a:p>
            <a:pPr algn="ctr"/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 ЖЕЛАНИЕ ВЫТЯНУТЬЯ, НАПРЯЖЕНИЕ</a:t>
            </a:r>
            <a:endParaRPr lang="ru-RU" sz="2000" b="1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V="1">
            <a:off x="2632841" y="2960703"/>
            <a:ext cx="0" cy="13727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5025259" y="3073102"/>
            <a:ext cx="0" cy="137277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6723994" y="2274316"/>
            <a:ext cx="0" cy="229768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7752694" y="1871711"/>
            <a:ext cx="0" cy="2297685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 flipV="1">
            <a:off x="1493782" y="2386714"/>
            <a:ext cx="11825" cy="88828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78702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99592" y="692696"/>
            <a:ext cx="3024336" cy="936104"/>
          </a:xfrm>
          <a:prstGeom prst="round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ЧАСТОКОЛ</a:t>
            </a:r>
            <a:endParaRPr lang="ru-RU" sz="32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764704"/>
            <a:ext cx="3024336" cy="936104"/>
          </a:xfrm>
          <a:prstGeom prst="round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ГОРОДНЯ-СРУБ</a:t>
            </a:r>
          </a:p>
        </p:txBody>
      </p:sp>
      <p:pic>
        <p:nvPicPr>
          <p:cNvPr id="9" name="Рисунок 8" descr="част.jpg"/>
          <p:cNvPicPr>
            <a:picLocks noChangeAspect="1"/>
          </p:cNvPicPr>
          <p:nvPr/>
        </p:nvPicPr>
        <p:blipFill>
          <a:blip r:embed="rId2" cstate="print"/>
          <a:srcRect l="3658" t="30565" r="29070" b="3358"/>
          <a:stretch>
            <a:fillRect/>
          </a:stretch>
        </p:blipFill>
        <p:spPr>
          <a:xfrm>
            <a:off x="141389" y="3645024"/>
            <a:ext cx="4790651" cy="2952328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725" y="3655519"/>
            <a:ext cx="3739755" cy="2941833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827584" y="1988840"/>
            <a:ext cx="3168352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Постройка (сруб) из брёвен, наполненный камнями и землей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436096" y="1988840"/>
            <a:ext cx="3168352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Забор из </a:t>
            </a:r>
            <a:r>
              <a:rPr lang="ru-RU" sz="20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огромных вертикальных, </a:t>
            </a:r>
            <a:r>
              <a:rPr lang="ru-RU" sz="20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заостренных вверху брёвен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79681" y="44624"/>
            <a:ext cx="5797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Раньше 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крепости были 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не 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каменные 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!</a:t>
            </a:r>
            <a:endParaRPr lang="ru-RU" sz="2400" b="1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17" name="Прямая со стрелкой 16"/>
          <p:cNvCxnSpPr>
            <a:stCxn id="5" idx="1"/>
          </p:cNvCxnSpPr>
          <p:nvPr/>
        </p:nvCxnSpPr>
        <p:spPr>
          <a:xfrm flipH="1">
            <a:off x="3995936" y="1232756"/>
            <a:ext cx="1512168" cy="126014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2" idx="3"/>
          </p:cNvCxnSpPr>
          <p:nvPr/>
        </p:nvCxnSpPr>
        <p:spPr>
          <a:xfrm>
            <a:off x="3995936" y="2636912"/>
            <a:ext cx="1584176" cy="100811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3"/>
            <a:endCxn id="13" idx="1"/>
          </p:cNvCxnSpPr>
          <p:nvPr/>
        </p:nvCxnSpPr>
        <p:spPr>
          <a:xfrm>
            <a:off x="3923928" y="1160748"/>
            <a:ext cx="1512168" cy="147616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995936" y="2780928"/>
            <a:ext cx="1440160" cy="86409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  <p:bldP spid="12" grpId="0" build="allAtOnce" animBg="1"/>
      <p:bldP spid="13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6192688" cy="52346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339752" y="616530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«Ростов великий»</a:t>
            </a:r>
          </a:p>
          <a:p>
            <a:pPr algn="ctr"/>
            <a:r>
              <a:rPr lang="ru-RU" sz="1600" dirty="0" smtClean="0">
                <a:latin typeface="Cambria" pitchFamily="18" charset="0"/>
                <a:ea typeface="Cambria" pitchFamily="18" charset="0"/>
              </a:rPr>
              <a:t>1903 г.</a:t>
            </a:r>
            <a:endParaRPr lang="ru-RU" sz="16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16632"/>
            <a:ext cx="9144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Над массивом широких стен в вечном дозоре застыли островерхие башни. </a:t>
            </a:r>
            <a:endParaRPr lang="ru-RU" sz="1900" b="1" dirty="0" smtClean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ru-RU" sz="19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И </a:t>
            </a:r>
            <a:r>
              <a:rPr lang="ru-RU" sz="19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все они разные, у каждой своя судьба, свое назначение, свой образ.</a:t>
            </a:r>
          </a:p>
          <a:p>
            <a:pPr algn="ctr"/>
            <a:endParaRPr lang="ru-RU" sz="19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" name="Рисунок 4" descr="274px-N_Roeri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660232" y="908720"/>
            <a:ext cx="2278552" cy="316835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732240" y="4221088"/>
            <a:ext cx="208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Рерих </a:t>
            </a:r>
          </a:p>
          <a:p>
            <a:pPr algn="ctr"/>
            <a:r>
              <a:rPr lang="ru-RU" sz="1600" dirty="0" smtClean="0">
                <a:latin typeface="Cambria" pitchFamily="18" charset="0"/>
                <a:ea typeface="Cambria" pitchFamily="18" charset="0"/>
              </a:rPr>
              <a:t>Николай Константинович</a:t>
            </a:r>
          </a:p>
          <a:p>
            <a:pPr algn="ctr"/>
            <a:r>
              <a:rPr lang="ru-RU" sz="1400" dirty="0" smtClean="0">
                <a:latin typeface="Cambria" pitchFamily="18" charset="0"/>
                <a:ea typeface="Cambria" pitchFamily="18" charset="0"/>
              </a:rPr>
              <a:t>1874 - 1947</a:t>
            </a:r>
            <a:endParaRPr lang="ru-RU" sz="1400" dirty="0"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766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332656"/>
            <a:ext cx="7992888" cy="50405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Творческое задание</a:t>
            </a:r>
            <a:endParaRPr lang="ru-RU" sz="24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5184576" cy="50783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marL="1588" indent="266700"/>
            <a:r>
              <a:rPr lang="ru-RU" dirty="0" smtClean="0">
                <a:latin typeface="Cambria" pitchFamily="18" charset="0"/>
                <a:ea typeface="Cambria" pitchFamily="18" charset="0"/>
              </a:rPr>
              <a:t>1. Формирование групп</a:t>
            </a:r>
          </a:p>
          <a:p>
            <a:pPr marL="1588" indent="266700"/>
            <a:r>
              <a:rPr lang="ru-RU" dirty="0" smtClean="0">
                <a:latin typeface="Cambria" pitchFamily="18" charset="0"/>
                <a:ea typeface="Cambria" pitchFamily="18" charset="0"/>
              </a:rPr>
              <a:t>2.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 Получение задания: 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прочитать текст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выделить ключевые слова-описания башни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представить образ башни по ключевым словам-описаниям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ыполнить эскиз башни</a:t>
            </a:r>
          </a:p>
          <a:p>
            <a:pPr marL="1588" indent="266700"/>
            <a:r>
              <a:rPr lang="ru-RU" dirty="0" smtClean="0">
                <a:latin typeface="Cambria" pitchFamily="18" charset="0"/>
                <a:ea typeface="Cambria" pitchFamily="18" charset="0"/>
              </a:rPr>
              <a:t>3. 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Распределение ролей в группе: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ч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итаю текст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нахожу ключевые слова-описания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ыполняю эскиз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с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лежу за временем выполнения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р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аспределяю роли и осуществляю контроль</a:t>
            </a:r>
          </a:p>
          <a:p>
            <a:pPr marL="539750" indent="266700"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и т.д.</a:t>
            </a:r>
          </a:p>
          <a:p>
            <a:pPr marL="1588" indent="266700"/>
            <a:r>
              <a:rPr lang="ru-RU" dirty="0" smtClean="0">
                <a:latin typeface="Cambria" pitchFamily="18" charset="0"/>
                <a:ea typeface="Cambria" pitchFamily="18" charset="0"/>
              </a:rPr>
              <a:t>4. 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Выполнение задания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(время 5-7 мин)</a:t>
            </a:r>
          </a:p>
          <a:p>
            <a:pPr marL="1588" indent="266700"/>
            <a:r>
              <a:rPr lang="ru-RU" dirty="0" smtClean="0">
                <a:latin typeface="Cambria" pitchFamily="18" charset="0"/>
                <a:ea typeface="Cambria" pitchFamily="18" charset="0"/>
              </a:rPr>
              <a:t>5. Презентация и защита работы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1196752"/>
            <a:ext cx="28083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Эскиз –</a:t>
            </a:r>
          </a:p>
          <a:p>
            <a:r>
              <a:rPr lang="ru-RU" sz="2000" dirty="0" smtClean="0">
                <a:latin typeface="Cambria" pitchFamily="18" charset="0"/>
                <a:ea typeface="Cambria" pitchFamily="18" charset="0"/>
              </a:rPr>
              <a:t> это быстрый рисунок карандашом, который фиксирует замысел, основные характеристики, характер образа</a:t>
            </a:r>
            <a:endParaRPr lang="ru-RU" sz="20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4248472" cy="590465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508104" y="476672"/>
            <a:ext cx="3240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Основные правила:</a:t>
            </a:r>
          </a:p>
          <a:p>
            <a:endParaRPr lang="ru-RU" b="1" dirty="0" smtClean="0">
              <a:solidFill>
                <a:srgbClr val="FF0000"/>
              </a:solidFill>
              <a:latin typeface="Cambria" pitchFamily="18" charset="0"/>
              <a:ea typeface="Cambria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Компоновка объекта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(на край листа не ставим!) – отмечаем границы расположения объекта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Ось симметрии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Пропорции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– соотношение между собой частей одного целого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475656" y="5805264"/>
            <a:ext cx="24482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475656" y="1052736"/>
            <a:ext cx="24482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211960" y="1844824"/>
            <a:ext cx="0" cy="30243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43608" y="1844824"/>
            <a:ext cx="0" cy="29523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699792" y="836712"/>
            <a:ext cx="0" cy="5328592"/>
          </a:xfrm>
          <a:prstGeom prst="line">
            <a:avLst/>
          </a:prstGeom>
          <a:ln w="19050"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979712" y="3789040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979712" y="2060848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691680" y="3789040"/>
            <a:ext cx="0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707904" y="3789040"/>
            <a:ext cx="0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123728" y="2204864"/>
            <a:ext cx="0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275856" y="2204864"/>
            <a:ext cx="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907704" y="1124744"/>
            <a:ext cx="72008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771800" y="1124744"/>
            <a:ext cx="72008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-99392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От какого слова образовались 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слова </a:t>
            </a:r>
            <a:endParaRPr lang="ru-RU" sz="2400" b="1" dirty="0" smtClean="0">
              <a:latin typeface="Cambria" pitchFamily="18" charset="0"/>
              <a:ea typeface="Cambria" pitchFamily="18" charset="0"/>
            </a:endParaRPr>
          </a:p>
          <a:p>
            <a:pPr algn="ctr"/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«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>ГОРОД» и «КРЕПОСТЬ»?</a:t>
            </a:r>
            <a:endParaRPr lang="ru-RU" sz="24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059832" y="908720"/>
            <a:ext cx="2952328" cy="10081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mbria" pitchFamily="18" charset="0"/>
                <a:ea typeface="Cambria" pitchFamily="18" charset="0"/>
              </a:rPr>
              <a:t>ГОРОД</a:t>
            </a:r>
            <a:endParaRPr lang="ru-RU" sz="36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15816" y="5373216"/>
            <a:ext cx="3744416" cy="129614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ambria" pitchFamily="18" charset="0"/>
                <a:ea typeface="Cambria" pitchFamily="18" charset="0"/>
              </a:rPr>
              <a:t>КРЕПОСТЬ</a:t>
            </a:r>
            <a:endParaRPr lang="ru-RU" sz="36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5496" y="1772816"/>
            <a:ext cx="3600400" cy="1080120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ГОРОЖАНИН</a:t>
            </a:r>
            <a:endParaRPr lang="ru-RU" sz="28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8024" y="2996952"/>
            <a:ext cx="3744416" cy="1080120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ГОРОДНИЧИЙ</a:t>
            </a:r>
            <a:endParaRPr lang="ru-RU" sz="28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79512" y="4365104"/>
            <a:ext cx="3600400" cy="1080120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ГОРОДИТЬ</a:t>
            </a:r>
            <a:endParaRPr lang="ru-RU" sz="28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436096" y="1772816"/>
            <a:ext cx="3600400" cy="1080120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КРЕПОСТИТЬ</a:t>
            </a:r>
            <a:endParaRPr lang="ru-RU" sz="28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436096" y="4293096"/>
            <a:ext cx="3600400" cy="1080120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КРЕПКИЙ</a:t>
            </a:r>
          </a:p>
        </p:txBody>
      </p:sp>
      <p:sp>
        <p:nvSpPr>
          <p:cNvPr id="12" name="Овал 11"/>
          <p:cNvSpPr/>
          <p:nvPr/>
        </p:nvSpPr>
        <p:spPr>
          <a:xfrm>
            <a:off x="683568" y="2996952"/>
            <a:ext cx="3600400" cy="1080120"/>
          </a:xfrm>
          <a:prstGeom prst="ellipse">
            <a:avLst/>
          </a:prstGeom>
          <a:noFill/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КРЕПОСТНОЙ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19672" y="620688"/>
            <a:ext cx="5884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latin typeface="Cambria" pitchFamily="18" charset="0"/>
                <a:ea typeface="Cambria" pitchFamily="18" charset="0"/>
              </a:rPr>
              <a:t>Линией соедини ключевое слово и слово, от которого оно образовано</a:t>
            </a:r>
            <a:endParaRPr lang="ru-RU" sz="1400" i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2233</TotalTime>
  <Words>464</Words>
  <Application>Microsoft Office PowerPoint</Application>
  <PresentationFormat>Экран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304-1</dc:creator>
  <cp:lastModifiedBy>304-1</cp:lastModifiedBy>
  <cp:revision>239</cp:revision>
  <dcterms:created xsi:type="dcterms:W3CDTF">2023-03-20T07:09:09Z</dcterms:created>
  <dcterms:modified xsi:type="dcterms:W3CDTF">2023-03-24T05:18:30Z</dcterms:modified>
</cp:coreProperties>
</file>