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Objects="1">
      <p:cViewPr>
        <p:scale>
          <a:sx n="68" d="100"/>
          <a:sy n="68" d="100"/>
        </p:scale>
        <p:origin x="-888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04E0-A13A-4EFF-9C60-44D147B11543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6587F08-5A64-4DE6-BCBA-4265256E42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04E0-A13A-4EFF-9C60-44D147B11543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87F08-5A64-4DE6-BCBA-4265256E42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04E0-A13A-4EFF-9C60-44D147B11543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87F08-5A64-4DE6-BCBA-4265256E42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04E0-A13A-4EFF-9C60-44D147B11543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6587F08-5A64-4DE6-BCBA-4265256E42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04E0-A13A-4EFF-9C60-44D147B11543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87F08-5A64-4DE6-BCBA-4265256E42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04E0-A13A-4EFF-9C60-44D147B11543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87F08-5A64-4DE6-BCBA-4265256E42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04E0-A13A-4EFF-9C60-44D147B11543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6587F08-5A64-4DE6-BCBA-4265256E42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04E0-A13A-4EFF-9C60-44D147B11543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87F08-5A64-4DE6-BCBA-4265256E42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04E0-A13A-4EFF-9C60-44D147B11543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87F08-5A64-4DE6-BCBA-4265256E42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04E0-A13A-4EFF-9C60-44D147B11543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87F08-5A64-4DE6-BCBA-4265256E42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04E0-A13A-4EFF-9C60-44D147B11543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87F08-5A64-4DE6-BCBA-4265256E42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43B04E0-A13A-4EFF-9C60-44D147B11543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6587F08-5A64-4DE6-BCBA-4265256E42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Скругленный прямоугольник 35"/>
          <p:cNvSpPr/>
          <p:nvPr/>
        </p:nvSpPr>
        <p:spPr>
          <a:xfrm>
            <a:off x="863588" y="3645024"/>
            <a:ext cx="1944216" cy="648072"/>
          </a:xfrm>
          <a:prstGeom prst="roundRect">
            <a:avLst/>
          </a:prstGeom>
          <a:solidFill>
            <a:srgbClr val="92D050"/>
          </a:solidFill>
          <a:ln w="6350">
            <a:solidFill>
              <a:schemeClr val="tx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23528" y="332656"/>
            <a:ext cx="8568952" cy="430887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Cambria" pitchFamily="18" charset="0"/>
                <a:ea typeface="Cambria" pitchFamily="18" charset="0"/>
              </a:rPr>
              <a:t>ПУТИ РАЗВИТИЯ СОВРЕМЕННОЙ АРХИТЕКТУРЫ И ДИЗАЙНА</a:t>
            </a:r>
            <a:endParaRPr lang="ru-RU" sz="2200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5" name="Штриховая стрелка вправо 4"/>
          <p:cNvSpPr/>
          <p:nvPr/>
        </p:nvSpPr>
        <p:spPr>
          <a:xfrm>
            <a:off x="899592" y="1556792"/>
            <a:ext cx="7272808" cy="288032"/>
          </a:xfrm>
          <a:prstGeom prst="stripedRightArrow">
            <a:avLst/>
          </a:prstGeom>
          <a:solidFill>
            <a:schemeClr val="accent4"/>
          </a:solidFill>
          <a:ln w="9525">
            <a:solidFill>
              <a:schemeClr val="tx1"/>
            </a:solidFill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355976" y="1484784"/>
            <a:ext cx="0" cy="4320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7236296" y="1484784"/>
            <a:ext cx="0" cy="4320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771800" y="198884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XIX </a:t>
            </a:r>
            <a:r>
              <a:rPr lang="ru-RU" dirty="0" smtClean="0"/>
              <a:t>в.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580112" y="198884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XX </a:t>
            </a:r>
            <a:r>
              <a:rPr lang="ru-RU" dirty="0" smtClean="0"/>
              <a:t>в.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308304" y="198884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XXI </a:t>
            </a:r>
            <a:r>
              <a:rPr lang="ru-RU" dirty="0" smtClean="0"/>
              <a:t>в.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123728" y="119675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Cambria" pitchFamily="18" charset="0"/>
                <a:ea typeface="Cambria" pitchFamily="18" charset="0"/>
              </a:rPr>
              <a:t>Зодчество</a:t>
            </a:r>
            <a:endParaRPr lang="ru-RU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11960" y="980728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Cambria" pitchFamily="18" charset="0"/>
                <a:ea typeface="Cambria" pitchFamily="18" charset="0"/>
              </a:rPr>
              <a:t>Архитектура современности</a:t>
            </a:r>
            <a:endParaRPr lang="ru-RU" b="1" dirty="0">
              <a:latin typeface="Cambria" pitchFamily="18" charset="0"/>
              <a:ea typeface="Cambria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1979712" y="1484784"/>
            <a:ext cx="0" cy="4320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27584" y="197954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д</a:t>
            </a:r>
            <a:r>
              <a:rPr lang="ru-RU" dirty="0" smtClean="0"/>
              <a:t>о </a:t>
            </a:r>
            <a:r>
              <a:rPr lang="en-US" dirty="0" smtClean="0"/>
              <a:t>XIX </a:t>
            </a:r>
            <a:r>
              <a:rPr lang="ru-RU" dirty="0" smtClean="0"/>
              <a:t>в.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619672" y="1207785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chemeClr val="accent4">
                    <a:lumMod val="50000"/>
                  </a:schemeClr>
                </a:solidFill>
              </a:rPr>
              <a:t>1800 г.</a:t>
            </a:r>
            <a:endParaRPr lang="ru-RU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95936" y="1196752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chemeClr val="accent4">
                    <a:lumMod val="50000"/>
                  </a:schemeClr>
                </a:solidFill>
              </a:rPr>
              <a:t>1900 г.</a:t>
            </a:r>
            <a:endParaRPr lang="ru-RU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76256" y="1196752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chemeClr val="accent4">
                    <a:lumMod val="50000"/>
                  </a:schemeClr>
                </a:solidFill>
              </a:rPr>
              <a:t>2000 г.</a:t>
            </a:r>
            <a:endParaRPr lang="ru-RU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355976" y="2276872"/>
            <a:ext cx="288032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dirty="0" smtClean="0">
                <a:latin typeface="Cambria" pitchFamily="18" charset="0"/>
                <a:ea typeface="Cambria" pitchFamily="18" charset="0"/>
              </a:rPr>
              <a:t>Отрицание канонов прошлого</a:t>
            </a:r>
            <a:endParaRPr lang="ru-RU" sz="1500" dirty="0">
              <a:latin typeface="Cambria" pitchFamily="18" charset="0"/>
              <a:ea typeface="Cambria" pitchFamily="18" charset="0"/>
            </a:endParaRPr>
          </a:p>
        </p:txBody>
      </p:sp>
      <p:cxnSp>
        <p:nvCxnSpPr>
          <p:cNvPr id="27" name="Прямая со стрелкой 26"/>
          <p:cNvCxnSpPr/>
          <p:nvPr/>
        </p:nvCxnSpPr>
        <p:spPr>
          <a:xfrm>
            <a:off x="3059832" y="2420888"/>
            <a:ext cx="1296144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3563888" y="2276872"/>
            <a:ext cx="288032" cy="2880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H="1">
            <a:off x="3563888" y="2276872"/>
            <a:ext cx="288032" cy="2880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Скругленный прямоугольник 32"/>
          <p:cNvSpPr/>
          <p:nvPr/>
        </p:nvSpPr>
        <p:spPr>
          <a:xfrm>
            <a:off x="863588" y="2852936"/>
            <a:ext cx="1944216" cy="648072"/>
          </a:xfrm>
          <a:prstGeom prst="roundRect">
            <a:avLst/>
          </a:prstGeom>
          <a:solidFill>
            <a:srgbClr val="92D050"/>
          </a:solidFill>
          <a:ln w="6350">
            <a:solidFill>
              <a:schemeClr val="tx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1007604" y="285293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Cambria" pitchFamily="18" charset="0"/>
                <a:ea typeface="Cambria" pitchFamily="18" charset="0"/>
              </a:rPr>
              <a:t>НАЗНАЧЕНИЕ</a:t>
            </a:r>
          </a:p>
          <a:p>
            <a:pPr algn="ctr"/>
            <a:r>
              <a:rPr lang="ru-RU" b="1" dirty="0" smtClean="0">
                <a:latin typeface="Cambria" pitchFamily="18" charset="0"/>
                <a:ea typeface="Cambria" pitchFamily="18" charset="0"/>
              </a:rPr>
              <a:t>здания</a:t>
            </a:r>
            <a:endParaRPr lang="ru-RU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007604" y="3645024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Cambria" pitchFamily="18" charset="0"/>
                <a:ea typeface="Cambria" pitchFamily="18" charset="0"/>
              </a:rPr>
              <a:t>ФУНКЦИЯ</a:t>
            </a:r>
          </a:p>
          <a:p>
            <a:pPr algn="ctr"/>
            <a:r>
              <a:rPr lang="ru-RU" b="1" dirty="0" smtClean="0">
                <a:latin typeface="Cambria" pitchFamily="18" charset="0"/>
                <a:ea typeface="Cambria" pitchFamily="18" charset="0"/>
              </a:rPr>
              <a:t>здания</a:t>
            </a:r>
            <a:endParaRPr lang="ru-RU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37" name="Левая фигурная скобка 36"/>
          <p:cNvSpPr/>
          <p:nvPr/>
        </p:nvSpPr>
        <p:spPr>
          <a:xfrm>
            <a:off x="529837" y="2852936"/>
            <a:ext cx="261743" cy="144016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206224" y="2564904"/>
            <a:ext cx="369332" cy="201622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sz="1200" dirty="0" smtClean="0">
                <a:latin typeface="Cambria" pitchFamily="18" charset="0"/>
                <a:ea typeface="Cambria" pitchFamily="18" charset="0"/>
              </a:rPr>
              <a:t>Сущностная красота</a:t>
            </a:r>
            <a:endParaRPr lang="ru-RU" sz="1200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39" name="Правая фигурная скобка 38"/>
          <p:cNvSpPr/>
          <p:nvPr/>
        </p:nvSpPr>
        <p:spPr>
          <a:xfrm>
            <a:off x="2843808" y="2852936"/>
            <a:ext cx="216024" cy="1440160"/>
          </a:xfrm>
          <a:prstGeom prst="rightBrac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TextBox 40"/>
          <p:cNvSpPr txBox="1"/>
          <p:nvPr/>
        </p:nvSpPr>
        <p:spPr>
          <a:xfrm>
            <a:off x="2987824" y="3393867"/>
            <a:ext cx="14401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dirty="0" smtClean="0">
                <a:latin typeface="Cambria" pitchFamily="18" charset="0"/>
                <a:ea typeface="Cambria" pitchFamily="18" charset="0"/>
              </a:rPr>
              <a:t>Определяют:</a:t>
            </a:r>
            <a:endParaRPr lang="ru-RU" sz="1500" dirty="0">
              <a:latin typeface="Cambria" pitchFamily="18" charset="0"/>
              <a:ea typeface="Cambria" pitchFamily="18" charset="0"/>
            </a:endParaRPr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>
            <a:off x="4535996" y="3068960"/>
            <a:ext cx="0" cy="10441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4355996" y="3573016"/>
            <a:ext cx="18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>
            <a:off x="4535996" y="3068960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4860032" y="288429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ambria" pitchFamily="18" charset="0"/>
                <a:ea typeface="Cambria" pitchFamily="18" charset="0"/>
              </a:rPr>
              <a:t>Форму здания</a:t>
            </a:r>
            <a:endParaRPr lang="ru-RU" b="1" dirty="0">
              <a:latin typeface="Cambria" pitchFamily="18" charset="0"/>
              <a:ea typeface="Cambria" pitchFamily="18" charset="0"/>
            </a:endParaRPr>
          </a:p>
        </p:txBody>
      </p:sp>
      <p:cxnSp>
        <p:nvCxnSpPr>
          <p:cNvPr id="57" name="Прямая со стрелкой 56"/>
          <p:cNvCxnSpPr/>
          <p:nvPr/>
        </p:nvCxnSpPr>
        <p:spPr>
          <a:xfrm>
            <a:off x="4535996" y="3573016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>
            <a:off x="4535996" y="4113076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4860032" y="3383704"/>
            <a:ext cx="2484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ambria" pitchFamily="18" charset="0"/>
                <a:ea typeface="Cambria" pitchFamily="18" charset="0"/>
              </a:rPr>
              <a:t>Планировку здания</a:t>
            </a:r>
            <a:endParaRPr lang="ru-RU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860032" y="3922023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ambria" pitchFamily="18" charset="0"/>
                <a:ea typeface="Cambria" pitchFamily="18" charset="0"/>
              </a:rPr>
              <a:t>Тектонику здания</a:t>
            </a:r>
            <a:endParaRPr lang="ru-RU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61" name="Правая фигурная скобка 60"/>
          <p:cNvSpPr/>
          <p:nvPr/>
        </p:nvSpPr>
        <p:spPr>
          <a:xfrm>
            <a:off x="7092280" y="2852936"/>
            <a:ext cx="216024" cy="1440160"/>
          </a:xfrm>
          <a:prstGeom prst="rightBrac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7380312" y="3320988"/>
            <a:ext cx="1476164" cy="981400"/>
          </a:xfrm>
          <a:prstGeom prst="roundRect">
            <a:avLst/>
          </a:prstGeom>
          <a:solidFill>
            <a:srgbClr val="92D050"/>
          </a:solidFill>
          <a:ln w="6350">
            <a:solidFill>
              <a:schemeClr val="tx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TextBox 66"/>
          <p:cNvSpPr txBox="1"/>
          <p:nvPr/>
        </p:nvSpPr>
        <p:spPr>
          <a:xfrm>
            <a:off x="7380312" y="3466745"/>
            <a:ext cx="1547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Cambria" pitchFamily="18" charset="0"/>
                <a:ea typeface="Cambria" pitchFamily="18" charset="0"/>
              </a:rPr>
              <a:t>ИЗНУТРИ - НАРУЖУ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7416316" y="2780928"/>
            <a:ext cx="14401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dirty="0" smtClean="0">
                <a:latin typeface="Cambria" pitchFamily="18" charset="0"/>
                <a:ea typeface="Cambria" pitchFamily="18" charset="0"/>
              </a:rPr>
              <a:t>Принцип компоновки</a:t>
            </a:r>
            <a:endParaRPr lang="ru-RU" sz="1500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95536" y="4581128"/>
            <a:ext cx="385242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dirty="0" smtClean="0">
                <a:latin typeface="Cambria" pitchFamily="18" charset="0"/>
                <a:ea typeface="Cambria" pitchFamily="18" charset="0"/>
              </a:rPr>
              <a:t>Луис </a:t>
            </a:r>
            <a:r>
              <a:rPr lang="ru-RU" sz="1500" dirty="0" err="1" smtClean="0">
                <a:latin typeface="Cambria" pitchFamily="18" charset="0"/>
                <a:ea typeface="Cambria" pitchFamily="18" charset="0"/>
              </a:rPr>
              <a:t>Салливен</a:t>
            </a:r>
            <a:r>
              <a:rPr lang="ru-RU" sz="1500" dirty="0" smtClean="0">
                <a:latin typeface="Cambria" pitchFamily="18" charset="0"/>
                <a:ea typeface="Cambria" pitchFamily="18" charset="0"/>
              </a:rPr>
              <a:t> «Форма следует функции»</a:t>
            </a:r>
            <a:endParaRPr lang="ru-RU" sz="1500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70" name="Стрелка вниз 69"/>
          <p:cNvSpPr/>
          <p:nvPr/>
        </p:nvSpPr>
        <p:spPr>
          <a:xfrm>
            <a:off x="5688124" y="4302388"/>
            <a:ext cx="432048" cy="431140"/>
          </a:xfrm>
          <a:prstGeom prst="downArrow">
            <a:avLst/>
          </a:prstGeom>
          <a:solidFill>
            <a:srgbClr val="92D05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TextBox 70"/>
          <p:cNvSpPr txBox="1"/>
          <p:nvPr/>
        </p:nvSpPr>
        <p:spPr>
          <a:xfrm>
            <a:off x="4950042" y="4733528"/>
            <a:ext cx="419395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smtClean="0">
                <a:latin typeface="Cambria" pitchFamily="18" charset="0"/>
                <a:ea typeface="Cambria" pitchFamily="18" charset="0"/>
              </a:rPr>
              <a:t>Принципы АССИМЕТРИИ      и </a:t>
            </a:r>
          </a:p>
          <a:p>
            <a:r>
              <a:rPr lang="ru-RU" sz="1500" dirty="0">
                <a:latin typeface="Cambria" pitchFamily="18" charset="0"/>
                <a:ea typeface="Cambria" pitchFamily="18" charset="0"/>
              </a:rPr>
              <a:t> </a:t>
            </a:r>
            <a:r>
              <a:rPr lang="ru-RU" sz="1500" dirty="0" smtClean="0">
                <a:latin typeface="Cambria" pitchFamily="18" charset="0"/>
                <a:ea typeface="Cambria" pitchFamily="18" charset="0"/>
              </a:rPr>
              <a:t>                       ДИНАМИЧЕСКОГО РАВНОВЕСИЯ</a:t>
            </a:r>
            <a:endParaRPr lang="ru-RU" sz="1500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72" name="Рисунок 71" descr="Луис Салливе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4977172"/>
            <a:ext cx="1074647" cy="1687778"/>
          </a:xfrm>
          <a:prstGeom prst="rect">
            <a:avLst/>
          </a:prstGeom>
        </p:spPr>
      </p:pic>
      <p:sp>
        <p:nvSpPr>
          <p:cNvPr id="73" name="TextBox 72"/>
          <p:cNvSpPr txBox="1"/>
          <p:nvPr/>
        </p:nvSpPr>
        <p:spPr>
          <a:xfrm>
            <a:off x="1727684" y="4977172"/>
            <a:ext cx="3456384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Cambria" pitchFamily="18" charset="0"/>
                <a:ea typeface="Cambria" pitchFamily="18" charset="0"/>
              </a:rPr>
              <a:t>Американский </a:t>
            </a:r>
            <a:r>
              <a:rPr lang="ru-RU" sz="1200" dirty="0">
                <a:latin typeface="Cambria" pitchFamily="18" charset="0"/>
                <a:ea typeface="Cambria" pitchFamily="18" charset="0"/>
              </a:rPr>
              <a:t>архитектор, первопроходец рационализма, отец американского модернизма. Создатель одного из первых небоскребов и концепции органической </a:t>
            </a:r>
            <a:r>
              <a:rPr lang="ru-RU" sz="1200" dirty="0" smtClean="0">
                <a:latin typeface="Cambria" pitchFamily="18" charset="0"/>
                <a:ea typeface="Cambria" pitchFamily="18" charset="0"/>
              </a:rPr>
              <a:t>архитектуры. </a:t>
            </a:r>
          </a:p>
          <a:p>
            <a:endParaRPr lang="ru-RU" sz="1200" dirty="0">
              <a:latin typeface="Cambria" pitchFamily="18" charset="0"/>
              <a:ea typeface="Cambria" pitchFamily="18" charset="0"/>
            </a:endParaRPr>
          </a:p>
          <a:p>
            <a:r>
              <a:rPr lang="ru-RU" sz="1200" b="1" dirty="0">
                <a:latin typeface="Cambria" pitchFamily="18" charset="0"/>
                <a:ea typeface="Cambria" pitchFamily="18" charset="0"/>
              </a:rPr>
              <a:t>Родился: </a:t>
            </a:r>
            <a:r>
              <a:rPr lang="ru-RU" sz="1200" dirty="0">
                <a:latin typeface="Cambria" pitchFamily="18" charset="0"/>
                <a:ea typeface="Cambria" pitchFamily="18" charset="0"/>
              </a:rPr>
              <a:t>3 сентября 1856 г.</a:t>
            </a:r>
          </a:p>
          <a:p>
            <a:r>
              <a:rPr lang="ru-RU" sz="1200" b="1" dirty="0">
                <a:latin typeface="Cambria" pitchFamily="18" charset="0"/>
                <a:ea typeface="Cambria" pitchFamily="18" charset="0"/>
              </a:rPr>
              <a:t>Умер: </a:t>
            </a:r>
            <a:r>
              <a:rPr lang="ru-RU" sz="1200" dirty="0">
                <a:latin typeface="Cambria" pitchFamily="18" charset="0"/>
                <a:ea typeface="Cambria" pitchFamily="18" charset="0"/>
              </a:rPr>
              <a:t>14 апреля 1924 г. (67 лет</a:t>
            </a:r>
            <a:r>
              <a:rPr lang="ru-RU" sz="1200" dirty="0" smtClean="0">
                <a:latin typeface="Cambria" pitchFamily="18" charset="0"/>
                <a:ea typeface="Cambria" pitchFamily="18" charset="0"/>
              </a:rPr>
              <a:t>)   Чикаго</a:t>
            </a:r>
            <a:endParaRPr lang="ru-RU" sz="1200" dirty="0">
              <a:latin typeface="Cambria" pitchFamily="18" charset="0"/>
              <a:ea typeface="Cambria" pitchFamily="18" charset="0"/>
            </a:endParaRPr>
          </a:p>
          <a:p>
            <a:endParaRPr lang="ru-RU" sz="1200" dirty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6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5" grpId="0" animBg="1"/>
      <p:bldP spid="9" grpId="0"/>
      <p:bldP spid="10" grpId="0"/>
      <p:bldP spid="11" grpId="0"/>
      <p:bldP spid="12" grpId="0"/>
      <p:bldP spid="13" grpId="0"/>
      <p:bldP spid="15" grpId="0"/>
      <p:bldP spid="16" grpId="0"/>
      <p:bldP spid="17" grpId="0"/>
      <p:bldP spid="18" grpId="0"/>
      <p:bldP spid="19" grpId="0"/>
      <p:bldP spid="33" grpId="0" animBg="1"/>
      <p:bldP spid="34" grpId="0"/>
      <p:bldP spid="35" grpId="0"/>
      <p:bldP spid="37" grpId="0" animBg="1"/>
      <p:bldP spid="38" grpId="0"/>
      <p:bldP spid="39" grpId="0" animBg="1"/>
      <p:bldP spid="41" grpId="0"/>
      <p:bldP spid="56" grpId="0"/>
      <p:bldP spid="59" grpId="0"/>
      <p:bldP spid="60" grpId="0"/>
      <p:bldP spid="61" grpId="0" animBg="1"/>
      <p:bldP spid="62" grpId="0" animBg="1"/>
      <p:bldP spid="67" grpId="0"/>
      <p:bldP spid="68" grpId="0"/>
      <p:bldP spid="69" grpId="0"/>
      <p:bldP spid="70" grpId="0" animBg="1"/>
      <p:bldP spid="71" grpId="0"/>
      <p:bldP spid="7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332656"/>
            <a:ext cx="2016224" cy="430887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Cambria" pitchFamily="18" charset="0"/>
                <a:ea typeface="Cambria" pitchFamily="18" charset="0"/>
              </a:rPr>
              <a:t>КУБИЗМ</a:t>
            </a:r>
            <a:endParaRPr lang="ru-RU" sz="2200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3568" y="763543"/>
            <a:ext cx="194421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smtClean="0">
                <a:latin typeface="Cambria" pitchFamily="18" charset="0"/>
                <a:ea typeface="Cambria" pitchFamily="18" charset="0"/>
              </a:rPr>
              <a:t>Начало ХХ века</a:t>
            </a:r>
            <a:endParaRPr lang="ru-RU" sz="1500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46" name="Рисунок 45" descr="Кубизм - дом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332656"/>
            <a:ext cx="3181393" cy="2386045"/>
          </a:xfrm>
          <a:prstGeom prst="rect">
            <a:avLst/>
          </a:prstGeom>
          <a:ln w="6350">
            <a:solidFill>
              <a:schemeClr val="tx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sp>
        <p:nvSpPr>
          <p:cNvPr id="47" name="TextBox 46"/>
          <p:cNvSpPr txBox="1"/>
          <p:nvPr/>
        </p:nvSpPr>
        <p:spPr>
          <a:xfrm>
            <a:off x="6322647" y="2781799"/>
            <a:ext cx="184975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smtClean="0">
                <a:latin typeface="Cambria" pitchFamily="18" charset="0"/>
                <a:ea typeface="Cambria" pitchFamily="18" charset="0"/>
              </a:rPr>
              <a:t>Современные дома</a:t>
            </a:r>
            <a:endParaRPr lang="ru-RU" sz="1500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48" name="Овал 47"/>
          <p:cNvSpPr/>
          <p:nvPr/>
        </p:nvSpPr>
        <p:spPr>
          <a:xfrm>
            <a:off x="755592" y="1196768"/>
            <a:ext cx="144000" cy="144000"/>
          </a:xfrm>
          <a:prstGeom prst="ellipse">
            <a:avLst/>
          </a:prstGeom>
          <a:solidFill>
            <a:srgbClr val="00B0F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TextBox 49"/>
          <p:cNvSpPr txBox="1"/>
          <p:nvPr/>
        </p:nvSpPr>
        <p:spPr>
          <a:xfrm>
            <a:off x="899592" y="1125615"/>
            <a:ext cx="385242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>
                <a:latin typeface="Cambria" pitchFamily="18" charset="0"/>
                <a:ea typeface="Cambria" pitchFamily="18" charset="0"/>
              </a:rPr>
              <a:t>р</a:t>
            </a:r>
            <a:r>
              <a:rPr lang="ru-RU" sz="1500" dirty="0" smtClean="0">
                <a:latin typeface="Cambria" pitchFamily="18" charset="0"/>
                <a:ea typeface="Cambria" pitchFamily="18" charset="0"/>
              </a:rPr>
              <a:t>аспад и соединение трехмерных форм</a:t>
            </a:r>
            <a:endParaRPr lang="ru-RU" sz="1500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51" name="Овал 50"/>
          <p:cNvSpPr/>
          <p:nvPr/>
        </p:nvSpPr>
        <p:spPr>
          <a:xfrm>
            <a:off x="755576" y="1520804"/>
            <a:ext cx="144000" cy="144000"/>
          </a:xfrm>
          <a:prstGeom prst="ellipse">
            <a:avLst/>
          </a:prstGeom>
          <a:solidFill>
            <a:srgbClr val="00B0F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TextBox 51"/>
          <p:cNvSpPr txBox="1"/>
          <p:nvPr/>
        </p:nvSpPr>
        <p:spPr>
          <a:xfrm>
            <a:off x="899592" y="1413647"/>
            <a:ext cx="385242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smtClean="0">
                <a:latin typeface="Cambria" pitchFamily="18" charset="0"/>
                <a:ea typeface="Cambria" pitchFamily="18" charset="0"/>
              </a:rPr>
              <a:t>простые геометрические формы</a:t>
            </a:r>
            <a:endParaRPr lang="ru-RU" sz="1500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53" name="Овал 52"/>
          <p:cNvSpPr/>
          <p:nvPr/>
        </p:nvSpPr>
        <p:spPr>
          <a:xfrm>
            <a:off x="755576" y="1808836"/>
            <a:ext cx="144000" cy="144000"/>
          </a:xfrm>
          <a:prstGeom prst="ellipse">
            <a:avLst/>
          </a:prstGeom>
          <a:solidFill>
            <a:srgbClr val="00B0F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755576" y="2096868"/>
            <a:ext cx="144000" cy="144000"/>
          </a:xfrm>
          <a:prstGeom prst="ellipse">
            <a:avLst/>
          </a:prstGeom>
          <a:solidFill>
            <a:srgbClr val="00B0F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755576" y="2384900"/>
            <a:ext cx="144000" cy="144000"/>
          </a:xfrm>
          <a:prstGeom prst="ellipse">
            <a:avLst/>
          </a:prstGeom>
          <a:solidFill>
            <a:srgbClr val="00B0F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TextBox 64"/>
          <p:cNvSpPr txBox="1"/>
          <p:nvPr/>
        </p:nvSpPr>
        <p:spPr>
          <a:xfrm>
            <a:off x="899592" y="1700808"/>
            <a:ext cx="475252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smtClean="0">
                <a:latin typeface="Cambria" pitchFamily="18" charset="0"/>
                <a:ea typeface="Cambria" pitchFamily="18" charset="0"/>
              </a:rPr>
              <a:t>наложение и проникновение форм друг </a:t>
            </a:r>
            <a:r>
              <a:rPr lang="ru-RU" sz="1500" dirty="0">
                <a:latin typeface="Cambria" pitchFamily="18" charset="0"/>
                <a:ea typeface="Cambria" pitchFamily="18" charset="0"/>
              </a:rPr>
              <a:t>в</a:t>
            </a:r>
            <a:r>
              <a:rPr lang="ru-RU" sz="1500" dirty="0" smtClean="0">
                <a:latin typeface="Cambria" pitchFamily="18" charset="0"/>
                <a:ea typeface="Cambria" pitchFamily="18" charset="0"/>
              </a:rPr>
              <a:t> друга </a:t>
            </a:r>
            <a:endParaRPr lang="ru-RU" sz="1500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899592" y="1988840"/>
            <a:ext cx="385242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>
                <a:latin typeface="Cambria" pitchFamily="18" charset="0"/>
                <a:ea typeface="Cambria" pitchFamily="18" charset="0"/>
              </a:rPr>
              <a:t>о</a:t>
            </a:r>
            <a:r>
              <a:rPr lang="ru-RU" sz="1500" dirty="0" smtClean="0">
                <a:latin typeface="Cambria" pitchFamily="18" charset="0"/>
                <a:ea typeface="Cambria" pitchFamily="18" charset="0"/>
              </a:rPr>
              <a:t>тсутствие иллюзии перспективы</a:t>
            </a:r>
            <a:endParaRPr lang="ru-RU" sz="1500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899592" y="2276872"/>
            <a:ext cx="385242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>
                <a:latin typeface="Cambria" pitchFamily="18" charset="0"/>
                <a:ea typeface="Cambria" pitchFamily="18" charset="0"/>
              </a:rPr>
              <a:t>п</a:t>
            </a:r>
            <a:r>
              <a:rPr lang="ru-RU" sz="1500" dirty="0" smtClean="0">
                <a:latin typeface="Cambria" pitchFamily="18" charset="0"/>
                <a:ea typeface="Cambria" pitchFamily="18" charset="0"/>
              </a:rPr>
              <a:t>розрачность (много стекла)</a:t>
            </a:r>
            <a:endParaRPr lang="ru-RU" sz="1500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259632" y="6180202"/>
            <a:ext cx="30963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smtClean="0">
                <a:latin typeface="Cambria" pitchFamily="18" charset="0"/>
                <a:ea typeface="Cambria" pitchFamily="18" charset="0"/>
              </a:rPr>
              <a:t>Кубистский дом (1912 г.)</a:t>
            </a:r>
            <a:endParaRPr lang="ru-RU" sz="1500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77" name="Рисунок 76" descr="Кубистский дом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5556" y="2803902"/>
            <a:ext cx="4232707" cy="321297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21" name="Рисунок 20" descr="s12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61685" y="3263007"/>
            <a:ext cx="3671828" cy="2753871"/>
          </a:xfrm>
          <a:prstGeom prst="rect">
            <a:avLst/>
          </a:prstGeom>
          <a:ln w="6350">
            <a:solidFill>
              <a:schemeClr val="tx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 animBg="1"/>
      <p:bldP spid="50" grpId="0"/>
      <p:bldP spid="51" grpId="0" animBg="1"/>
      <p:bldP spid="52" grpId="0"/>
      <p:bldP spid="53" grpId="0" animBg="1"/>
      <p:bldP spid="54" grpId="0" animBg="1"/>
      <p:bldP spid="63" grpId="0" animBg="1"/>
      <p:bldP spid="65" grpId="0"/>
      <p:bldP spid="66" grpId="0"/>
      <p:bldP spid="74" grpId="0"/>
      <p:bldP spid="7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35596" y="152636"/>
            <a:ext cx="4104456" cy="430887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latin typeface="Cambria" pitchFamily="18" charset="0"/>
                <a:ea typeface="Cambria" pitchFamily="18" charset="0"/>
              </a:rPr>
              <a:t>КОНСТРУКТИВИЗМ</a:t>
            </a:r>
            <a:endParaRPr lang="ru-RU" sz="2200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5556" y="583523"/>
            <a:ext cx="597666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smtClean="0">
                <a:latin typeface="Cambria" pitchFamily="18" charset="0"/>
                <a:ea typeface="Cambria" pitchFamily="18" charset="0"/>
              </a:rPr>
              <a:t>Единственный стиль в </a:t>
            </a:r>
            <a:r>
              <a:rPr lang="en-US" sz="1500" dirty="0" smtClean="0">
                <a:latin typeface="Cambria" pitchFamily="18" charset="0"/>
                <a:ea typeface="Cambria" pitchFamily="18" charset="0"/>
              </a:rPr>
              <a:t>XX</a:t>
            </a:r>
            <a:r>
              <a:rPr lang="ru-RU" sz="1500" dirty="0" smtClean="0">
                <a:latin typeface="Cambria" pitchFamily="18" charset="0"/>
                <a:ea typeface="Cambria" pitchFamily="18" charset="0"/>
              </a:rPr>
              <a:t> в., придуманный в России</a:t>
            </a:r>
            <a:endParaRPr lang="ru-RU" sz="1500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48" name="Овал 47"/>
          <p:cNvSpPr/>
          <p:nvPr/>
        </p:nvSpPr>
        <p:spPr>
          <a:xfrm>
            <a:off x="647580" y="1016748"/>
            <a:ext cx="144000" cy="144000"/>
          </a:xfrm>
          <a:prstGeom prst="ellipse">
            <a:avLst/>
          </a:prstGeom>
          <a:solidFill>
            <a:srgbClr val="00B0F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TextBox 49"/>
          <p:cNvSpPr txBox="1"/>
          <p:nvPr/>
        </p:nvSpPr>
        <p:spPr>
          <a:xfrm>
            <a:off x="791580" y="945595"/>
            <a:ext cx="385242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smtClean="0">
                <a:latin typeface="Cambria" pitchFamily="18" charset="0"/>
                <a:ea typeface="Cambria" pitchFamily="18" charset="0"/>
              </a:rPr>
              <a:t>Свободная компоновка </a:t>
            </a:r>
            <a:r>
              <a:rPr lang="ru-RU" sz="1500" dirty="0" smtClean="0">
                <a:latin typeface="Cambria" pitchFamily="18" charset="0"/>
                <a:ea typeface="Cambria" pitchFamily="18" charset="0"/>
              </a:rPr>
              <a:t>объемов здания</a:t>
            </a:r>
            <a:endParaRPr lang="ru-RU" sz="1500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51" name="Овал 50"/>
          <p:cNvSpPr/>
          <p:nvPr/>
        </p:nvSpPr>
        <p:spPr>
          <a:xfrm>
            <a:off x="647564" y="1340784"/>
            <a:ext cx="144000" cy="144000"/>
          </a:xfrm>
          <a:prstGeom prst="ellipse">
            <a:avLst/>
          </a:prstGeom>
          <a:solidFill>
            <a:srgbClr val="00B0F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TextBox 51"/>
          <p:cNvSpPr txBox="1"/>
          <p:nvPr/>
        </p:nvSpPr>
        <p:spPr>
          <a:xfrm>
            <a:off x="791580" y="1233627"/>
            <a:ext cx="500455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smtClean="0">
                <a:latin typeface="Cambria" pitchFamily="18" charset="0"/>
                <a:ea typeface="Cambria" pitchFamily="18" charset="0"/>
              </a:rPr>
              <a:t>Стремление к простоте форм – куб, цилиндр, шар</a:t>
            </a:r>
            <a:endParaRPr lang="ru-RU" sz="1500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53" name="Овал 52"/>
          <p:cNvSpPr/>
          <p:nvPr/>
        </p:nvSpPr>
        <p:spPr>
          <a:xfrm>
            <a:off x="647564" y="1628816"/>
            <a:ext cx="144000" cy="144000"/>
          </a:xfrm>
          <a:prstGeom prst="ellipse">
            <a:avLst/>
          </a:prstGeom>
          <a:solidFill>
            <a:srgbClr val="00B0F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647564" y="1916848"/>
            <a:ext cx="144000" cy="144000"/>
          </a:xfrm>
          <a:prstGeom prst="ellipse">
            <a:avLst/>
          </a:prstGeom>
          <a:solidFill>
            <a:srgbClr val="00B0F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647564" y="2204880"/>
            <a:ext cx="144000" cy="144000"/>
          </a:xfrm>
          <a:prstGeom prst="ellipse">
            <a:avLst/>
          </a:prstGeom>
          <a:solidFill>
            <a:srgbClr val="00B0F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TextBox 64"/>
          <p:cNvSpPr txBox="1"/>
          <p:nvPr/>
        </p:nvSpPr>
        <p:spPr>
          <a:xfrm>
            <a:off x="791580" y="1520788"/>
            <a:ext cx="475252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b="1" dirty="0" smtClean="0">
                <a:latin typeface="Cambria" pitchFamily="18" charset="0"/>
                <a:ea typeface="Cambria" pitchFamily="18" charset="0"/>
              </a:rPr>
              <a:t>Архитектура «прямого угла</a:t>
            </a:r>
            <a:r>
              <a:rPr lang="ru-RU" sz="1500" b="1" dirty="0" smtClean="0">
                <a:latin typeface="Cambria" pitchFamily="18" charset="0"/>
                <a:ea typeface="Cambria" pitchFamily="18" charset="0"/>
              </a:rPr>
              <a:t>» - геометризм</a:t>
            </a:r>
            <a:endParaRPr lang="ru-RU" sz="1500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91580" y="1808820"/>
            <a:ext cx="385242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smtClean="0">
                <a:latin typeface="Cambria" pitchFamily="18" charset="0"/>
                <a:ea typeface="Cambria" pitchFamily="18" charset="0"/>
              </a:rPr>
              <a:t>Свободная планировка внутри здания</a:t>
            </a:r>
            <a:endParaRPr lang="ru-RU" sz="1500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91580" y="2096852"/>
            <a:ext cx="385242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smtClean="0">
                <a:latin typeface="Cambria" pitchFamily="18" charset="0"/>
                <a:ea typeface="Cambria" pitchFamily="18" charset="0"/>
              </a:rPr>
              <a:t>Окна- «ленты</a:t>
            </a:r>
            <a:r>
              <a:rPr lang="ru-RU" sz="1500" dirty="0" smtClean="0">
                <a:latin typeface="Cambria" pitchFamily="18" charset="0"/>
                <a:ea typeface="Cambria" pitchFamily="18" charset="0"/>
              </a:rPr>
              <a:t>»</a:t>
            </a:r>
            <a:endParaRPr lang="ru-RU" sz="1500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35896" y="271681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Cambria" pitchFamily="18" charset="0"/>
                <a:ea typeface="Cambria" pitchFamily="18" charset="0"/>
              </a:rPr>
              <a:t>20-е – 30-е годы ХХ в.</a:t>
            </a:r>
            <a:endParaRPr lang="ru-RU" sz="1200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20" name="Рисунок 19" descr="Конструктивизм - дом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37015" y="296652"/>
            <a:ext cx="3427473" cy="2428233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sp>
        <p:nvSpPr>
          <p:cNvPr id="21" name="Скругленный прямоугольник 20"/>
          <p:cNvSpPr/>
          <p:nvPr/>
        </p:nvSpPr>
        <p:spPr>
          <a:xfrm>
            <a:off x="6466663" y="2888940"/>
            <a:ext cx="2497825" cy="2880320"/>
          </a:xfrm>
          <a:prstGeom prst="roundRect">
            <a:avLst/>
          </a:prstGeom>
          <a:solidFill>
            <a:srgbClr val="92D050"/>
          </a:solidFill>
          <a:ln w="6350">
            <a:solidFill>
              <a:schemeClr val="tx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6682687" y="2943381"/>
            <a:ext cx="184975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 smtClean="0">
                <a:latin typeface="Cambria" pitchFamily="18" charset="0"/>
                <a:ea typeface="Cambria" pitchFamily="18" charset="0"/>
              </a:rPr>
              <a:t>Архитектор</a:t>
            </a:r>
            <a:endParaRPr lang="ru-RU" sz="1500" b="1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23" name="Рисунок 22" descr="Кнструктивизм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7524" y="2780928"/>
            <a:ext cx="2772308" cy="184820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24" name="Рисунок 23" descr="Конструктивизм 3.jpg"/>
          <p:cNvPicPr>
            <a:picLocks noChangeAspect="1"/>
          </p:cNvPicPr>
          <p:nvPr/>
        </p:nvPicPr>
        <p:blipFill>
          <a:blip r:embed="rId4" cstate="print"/>
          <a:srcRect r="10095"/>
          <a:stretch>
            <a:fillRect/>
          </a:stretch>
        </p:blipFill>
        <p:spPr>
          <a:xfrm flipH="1">
            <a:off x="3275857" y="4489553"/>
            <a:ext cx="2844315" cy="21078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sp>
        <p:nvSpPr>
          <p:cNvPr id="25" name="TextBox 24"/>
          <p:cNvSpPr txBox="1"/>
          <p:nvPr/>
        </p:nvSpPr>
        <p:spPr>
          <a:xfrm>
            <a:off x="6552220" y="3176972"/>
            <a:ext cx="385242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err="1" smtClean="0">
                <a:latin typeface="Cambria" pitchFamily="18" charset="0"/>
                <a:ea typeface="Cambria" pitchFamily="18" charset="0"/>
              </a:rPr>
              <a:t>Ле</a:t>
            </a:r>
            <a:r>
              <a:rPr lang="ru-RU" sz="1500" dirty="0" smtClean="0">
                <a:latin typeface="Cambria" pitchFamily="18" charset="0"/>
                <a:ea typeface="Cambria" pitchFamily="18" charset="0"/>
              </a:rPr>
              <a:t> Корбюзье  (Франция)</a:t>
            </a:r>
            <a:endParaRPr lang="ru-RU" sz="1500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26" name="Рисунок 25" descr="Ле Карбюзье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6912260" y="3501008"/>
            <a:ext cx="1692188" cy="216484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sp>
        <p:nvSpPr>
          <p:cNvPr id="27" name="Овал 26"/>
          <p:cNvSpPr/>
          <p:nvPr/>
        </p:nvSpPr>
        <p:spPr>
          <a:xfrm>
            <a:off x="647564" y="2492912"/>
            <a:ext cx="144000" cy="144000"/>
          </a:xfrm>
          <a:prstGeom prst="ellipse">
            <a:avLst/>
          </a:prstGeom>
          <a:solidFill>
            <a:srgbClr val="00B0F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791580" y="2385755"/>
            <a:ext cx="475252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b="1" dirty="0" smtClean="0">
                <a:latin typeface="Cambria" pitchFamily="18" charset="0"/>
                <a:ea typeface="Cambria" pitchFamily="18" charset="0"/>
              </a:rPr>
              <a:t>Антидекоративизм. </a:t>
            </a:r>
            <a:r>
              <a:rPr lang="ru-RU" sz="1500" dirty="0" smtClean="0">
                <a:latin typeface="Cambria" pitchFamily="18" charset="0"/>
                <a:ea typeface="Cambria" pitchFamily="18" charset="0"/>
              </a:rPr>
              <a:t>Орнамент – это преступление</a:t>
            </a:r>
            <a:r>
              <a:rPr lang="ru-RU" sz="1500" b="1" dirty="0" smtClean="0">
                <a:latin typeface="Cambria" pitchFamily="18" charset="0"/>
                <a:ea typeface="Cambria" pitchFamily="18" charset="0"/>
              </a:rPr>
              <a:t> </a:t>
            </a:r>
            <a:endParaRPr lang="ru-RU" sz="1500" b="1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29" name="Рисунок 28" descr="Дворец Ассамблей - Ле Корбюзье.jpg"/>
          <p:cNvPicPr>
            <a:picLocks noChangeAspect="1"/>
          </p:cNvPicPr>
          <p:nvPr/>
        </p:nvPicPr>
        <p:blipFill>
          <a:blip r:embed="rId6" cstate="print"/>
          <a:srcRect b="26923"/>
          <a:stretch>
            <a:fillRect/>
          </a:stretch>
        </p:blipFill>
        <p:spPr>
          <a:xfrm>
            <a:off x="3499081" y="2924944"/>
            <a:ext cx="2621091" cy="136815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30" name="Рисунок 29" descr="Жилой комплекс в Берлине - Ле Корбюзье.jpg"/>
          <p:cNvPicPr>
            <a:picLocks noChangeAspect="1"/>
          </p:cNvPicPr>
          <p:nvPr/>
        </p:nvPicPr>
        <p:blipFill>
          <a:blip r:embed="rId7" cstate="print"/>
          <a:srcRect l="17733" r="20970"/>
          <a:stretch>
            <a:fillRect/>
          </a:stretch>
        </p:blipFill>
        <p:spPr>
          <a:xfrm>
            <a:off x="742561" y="4811635"/>
            <a:ext cx="1741207" cy="1893729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sp>
        <p:nvSpPr>
          <p:cNvPr id="31" name="Скругленный прямоугольник 30"/>
          <p:cNvSpPr/>
          <p:nvPr/>
        </p:nvSpPr>
        <p:spPr>
          <a:xfrm>
            <a:off x="6552220" y="5985285"/>
            <a:ext cx="2412268" cy="612068"/>
          </a:xfrm>
          <a:prstGeom prst="roundRect">
            <a:avLst/>
          </a:prstGeom>
          <a:ln w="3175">
            <a:solidFill>
              <a:schemeClr val="tx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ЗОНИРОВАНИЕ ГОРОДА</a:t>
            </a:r>
            <a:endParaRPr lang="ru-RU" sz="2000" b="1" dirty="0">
              <a:solidFill>
                <a:schemeClr val="tx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32" name="Стрелка вниз 31"/>
          <p:cNvSpPr/>
          <p:nvPr/>
        </p:nvSpPr>
        <p:spPr>
          <a:xfrm>
            <a:off x="7668344" y="5769260"/>
            <a:ext cx="216024" cy="216025"/>
          </a:xfrm>
          <a:prstGeom prst="downArrow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allAtOnce"/>
      <p:bldP spid="48" grpId="0" animBg="1"/>
      <p:bldP spid="50" grpId="0"/>
      <p:bldP spid="51" grpId="0" animBg="1"/>
      <p:bldP spid="52" grpId="0"/>
      <p:bldP spid="53" grpId="0" animBg="1"/>
      <p:bldP spid="54" grpId="0" animBg="1"/>
      <p:bldP spid="63" grpId="0" animBg="1"/>
      <p:bldP spid="65" grpId="0"/>
      <p:bldP spid="66" grpId="0"/>
      <p:bldP spid="74" grpId="0"/>
      <p:bldP spid="21" grpId="0" animBg="1"/>
      <p:bldP spid="22" grpId="0"/>
      <p:bldP spid="25" grpId="0"/>
      <p:bldP spid="27" grpId="0" animBg="1"/>
      <p:bldP spid="28" grpId="0"/>
      <p:bldP spid="31" grpId="0" animBg="1"/>
      <p:bldP spid="3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59532" y="224644"/>
            <a:ext cx="8316924" cy="576064"/>
          </a:xfrm>
          <a:prstGeom prst="roundRect">
            <a:avLst/>
          </a:prstGeom>
          <a:solidFill>
            <a:srgbClr val="92D050"/>
          </a:solidFill>
          <a:ln w="6350">
            <a:solidFill>
              <a:schemeClr val="tx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Время ставило задачу создания удобного и массового жилья</a:t>
            </a:r>
            <a:endParaRPr lang="ru-RU" sz="2000" b="1" dirty="0">
              <a:solidFill>
                <a:schemeClr val="tx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4427984" y="800708"/>
            <a:ext cx="288032" cy="360040"/>
          </a:xfrm>
          <a:prstGeom prst="downArrow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051720" y="1196752"/>
            <a:ext cx="4968552" cy="612068"/>
          </a:xfrm>
          <a:prstGeom prst="roundRect">
            <a:avLst/>
          </a:prstGeom>
          <a:ln w="3175">
            <a:solidFill>
              <a:schemeClr val="tx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ТИПОВЫЕ КОНСТРУКЦИИ</a:t>
            </a:r>
            <a:endParaRPr lang="ru-RU" sz="2800" b="1" dirty="0">
              <a:solidFill>
                <a:schemeClr val="tx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9532" y="1808820"/>
            <a:ext cx="86049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ambria" pitchFamily="18" charset="0"/>
                <a:ea typeface="Cambria" pitchFamily="18" charset="0"/>
              </a:rPr>
              <a:t>   Разработка 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однотипных проектов </a:t>
            </a:r>
            <a:r>
              <a:rPr lang="ru-RU" b="1" dirty="0" smtClean="0">
                <a:latin typeface="Cambria" pitchFamily="18" charset="0"/>
                <a:ea typeface="Cambria" pitchFamily="18" charset="0"/>
              </a:rPr>
              <a:t>зданий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, конструкций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, сооружений, деталей и других изделий, предназначенных для </a:t>
            </a:r>
            <a:r>
              <a:rPr lang="ru-RU" b="1" dirty="0" smtClean="0">
                <a:latin typeface="Cambria" pitchFamily="18" charset="0"/>
                <a:ea typeface="Cambria" pitchFamily="18" charset="0"/>
              </a:rPr>
              <a:t>серийного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 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строительства. Это проект повторного 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применения, </a:t>
            </a:r>
            <a:r>
              <a:rPr lang="ru-RU" b="1" dirty="0" smtClean="0">
                <a:latin typeface="Cambria" pitchFamily="18" charset="0"/>
                <a:ea typeface="Cambria" pitchFamily="18" charset="0"/>
              </a:rPr>
              <a:t>типовой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 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проект - строительство копии уже существующего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 </a:t>
            </a:r>
            <a:r>
              <a:rPr lang="ru-RU" b="1" dirty="0" smtClean="0">
                <a:latin typeface="Cambria" pitchFamily="18" charset="0"/>
                <a:ea typeface="Cambria" pitchFamily="18" charset="0"/>
              </a:rPr>
              <a:t>здания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.</a:t>
            </a:r>
            <a:endParaRPr lang="ru-RU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115616" y="3009148"/>
            <a:ext cx="7020780" cy="743887"/>
          </a:xfrm>
          <a:prstGeom prst="roundRect">
            <a:avLst/>
          </a:prstGeom>
          <a:solidFill>
            <a:srgbClr val="92D050"/>
          </a:solidFill>
          <a:ln w="6350">
            <a:solidFill>
              <a:schemeClr val="tx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Современная архитектура –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средство проектирования образа жизни людей</a:t>
            </a:r>
            <a:endParaRPr lang="ru-RU" sz="2000" b="1" dirty="0">
              <a:solidFill>
                <a:schemeClr val="tx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9532" y="3969060"/>
            <a:ext cx="2016224" cy="430887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Cambria" pitchFamily="18" charset="0"/>
                <a:ea typeface="Cambria" pitchFamily="18" charset="0"/>
              </a:rPr>
              <a:t>АВАНГАРД</a:t>
            </a:r>
            <a:endParaRPr lang="ru-RU" sz="2200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51720" y="4076782"/>
            <a:ext cx="194421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smtClean="0">
                <a:latin typeface="Cambria" pitchFamily="18" charset="0"/>
                <a:ea typeface="Cambria" pitchFamily="18" charset="0"/>
              </a:rPr>
              <a:t>1920 годы</a:t>
            </a:r>
            <a:endParaRPr lang="ru-RU" sz="1500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47580" y="4617148"/>
            <a:ext cx="144000" cy="144000"/>
          </a:xfrm>
          <a:prstGeom prst="ellipse">
            <a:avLst/>
          </a:prstGeom>
          <a:solidFill>
            <a:srgbClr val="00B0F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3167844" y="3969060"/>
            <a:ext cx="57966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b="1" dirty="0" smtClean="0">
                <a:latin typeface="Cambria" pitchFamily="18" charset="0"/>
                <a:ea typeface="Cambria" pitchFamily="18" charset="0"/>
              </a:rPr>
              <a:t>Форма помещения влияет на человека гармонией объемов, ритмом плоскостей и цветом!</a:t>
            </a:r>
            <a:endParaRPr lang="ru-RU" sz="1500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47564" y="4941168"/>
            <a:ext cx="144000" cy="144000"/>
          </a:xfrm>
          <a:prstGeom prst="ellipse">
            <a:avLst/>
          </a:prstGeom>
          <a:solidFill>
            <a:srgbClr val="00B0F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791580" y="4509120"/>
            <a:ext cx="385242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smtClean="0">
                <a:latin typeface="Cambria" pitchFamily="18" charset="0"/>
                <a:ea typeface="Cambria" pitchFamily="18" charset="0"/>
              </a:rPr>
              <a:t>о</a:t>
            </a:r>
            <a:r>
              <a:rPr lang="ru-RU" sz="1500" dirty="0" smtClean="0">
                <a:latin typeface="Cambria" pitchFamily="18" charset="0"/>
                <a:ea typeface="Cambria" pitchFamily="18" charset="0"/>
              </a:rPr>
              <a:t>бъемно-пространственная гармония</a:t>
            </a:r>
            <a:endParaRPr lang="ru-RU" sz="1500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91580" y="4833156"/>
            <a:ext cx="514857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smtClean="0">
                <a:latin typeface="Cambria" pitchFamily="18" charset="0"/>
                <a:ea typeface="Cambria" pitchFamily="18" charset="0"/>
              </a:rPr>
              <a:t>в</a:t>
            </a:r>
            <a:r>
              <a:rPr lang="ru-RU" sz="1500" dirty="0" smtClean="0">
                <a:latin typeface="Cambria" pitchFamily="18" charset="0"/>
                <a:ea typeface="Cambria" pitchFamily="18" charset="0"/>
              </a:rPr>
              <a:t>заимосвязь частей определяется  их назначением</a:t>
            </a:r>
            <a:endParaRPr lang="ru-RU" sz="1500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23" name="Рисунок 22" descr="h-13576.jpg"/>
          <p:cNvPicPr>
            <a:picLocks noChangeAspect="1"/>
          </p:cNvPicPr>
          <p:nvPr/>
        </p:nvPicPr>
        <p:blipFill>
          <a:blip r:embed="rId2" cstate="print"/>
          <a:srcRect l="9626" b="16151"/>
          <a:stretch>
            <a:fillRect/>
          </a:stretch>
        </p:blipFill>
        <p:spPr>
          <a:xfrm>
            <a:off x="5472100" y="4617148"/>
            <a:ext cx="3492388" cy="2153291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24" name="Рисунок 23" descr="s600.jpg"/>
          <p:cNvPicPr>
            <a:picLocks noChangeAspect="1"/>
          </p:cNvPicPr>
          <p:nvPr/>
        </p:nvPicPr>
        <p:blipFill>
          <a:blip r:embed="rId3" cstate="print"/>
          <a:srcRect t="5349" b="6058"/>
          <a:stretch>
            <a:fillRect/>
          </a:stretch>
        </p:blipFill>
        <p:spPr>
          <a:xfrm>
            <a:off x="2987824" y="5236420"/>
            <a:ext cx="2304256" cy="136093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30" name="Рисунок 29" descr="s1200 (1).jpg"/>
          <p:cNvPicPr>
            <a:picLocks noChangeAspect="1"/>
          </p:cNvPicPr>
          <p:nvPr/>
        </p:nvPicPr>
        <p:blipFill>
          <a:blip r:embed="rId4" cstate="print"/>
          <a:srcRect l="5441" t="12708" r="12660" b="12288"/>
          <a:stretch>
            <a:fillRect/>
          </a:stretch>
        </p:blipFill>
        <p:spPr>
          <a:xfrm>
            <a:off x="359533" y="5237855"/>
            <a:ext cx="2376264" cy="135949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build="allAtOnce"/>
      <p:bldP spid="11" grpId="0" build="allAtOnce" animBg="1"/>
      <p:bldP spid="12" grpId="0" build="allAtOnce"/>
      <p:bldP spid="13" grpId="0" build="allAtOnce"/>
      <p:bldP spid="14" grpId="0" animBg="1"/>
      <p:bldP spid="15" grpId="0" build="allAtOnce"/>
      <p:bldP spid="16" grpId="0" animBg="1"/>
      <p:bldP spid="17" grpId="0"/>
      <p:bldP spid="21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1064</TotalTime>
  <Words>228</Words>
  <Application>Microsoft Office PowerPoint</Application>
  <PresentationFormat>Экран (4:3)</PresentationFormat>
  <Paragraphs>60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Трек</vt:lpstr>
      <vt:lpstr>Слайд 1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Microsoft</dc:creator>
  <cp:lastModifiedBy>Microsoft</cp:lastModifiedBy>
  <cp:revision>51</cp:revision>
  <dcterms:created xsi:type="dcterms:W3CDTF">2020-01-23T10:39:06Z</dcterms:created>
  <dcterms:modified xsi:type="dcterms:W3CDTF">2020-11-28T04:50:21Z</dcterms:modified>
</cp:coreProperties>
</file>