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5ACA-C1ED-416B-97BC-6692B779CAC0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A5695-5C2F-4F38-B0EA-EAEC97CB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0830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5ACA-C1ED-416B-97BC-6692B779CAC0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A5695-5C2F-4F38-B0EA-EAEC97CB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1962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5ACA-C1ED-416B-97BC-6692B779CAC0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A5695-5C2F-4F38-B0EA-EAEC97CB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573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5ACA-C1ED-416B-97BC-6692B779CAC0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A5695-5C2F-4F38-B0EA-EAEC97CB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4975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5ACA-C1ED-416B-97BC-6692B779CAC0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A5695-5C2F-4F38-B0EA-EAEC97CB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627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5ACA-C1ED-416B-97BC-6692B779CAC0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A5695-5C2F-4F38-B0EA-EAEC97CB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5755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5ACA-C1ED-416B-97BC-6692B779CAC0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A5695-5C2F-4F38-B0EA-EAEC97CB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816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5ACA-C1ED-416B-97BC-6692B779CAC0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A5695-5C2F-4F38-B0EA-EAEC97CB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9339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5ACA-C1ED-416B-97BC-6692B779CAC0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A5695-5C2F-4F38-B0EA-EAEC97CB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47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5ACA-C1ED-416B-97BC-6692B779CAC0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A5695-5C2F-4F38-B0EA-EAEC97CB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6604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5ACA-C1ED-416B-97BC-6692B779CAC0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A5695-5C2F-4F38-B0EA-EAEC97CB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536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C5ACA-C1ED-416B-97BC-6692B779CAC0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A5695-5C2F-4F38-B0EA-EAEC97CB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3196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4239" y="626906"/>
          <a:ext cx="6353152" cy="6138326"/>
        </p:xfrm>
        <a:graphic>
          <a:graphicData uri="http://schemas.openxmlformats.org/drawingml/2006/table">
            <a:tbl>
              <a:tblPr/>
              <a:tblGrid>
                <a:gridCol w="2521365"/>
                <a:gridCol w="3831787"/>
              </a:tblGrid>
              <a:tr h="1918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ambria"/>
                          <a:ea typeface="Calibri"/>
                          <a:cs typeface="Times New Roman"/>
                        </a:rPr>
                        <a:t>Прием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Cambria"/>
                          <a:ea typeface="Calibri"/>
                          <a:cs typeface="Times New Roman"/>
                        </a:rPr>
                        <a:t>Результат от применения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4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Темные цвета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комната меньше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потолки ниже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46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Светлые цвета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расширяют комнату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помещение просторнее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потолки выше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4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Холодные голубые цвета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впечатление простора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стены и потолок оптически отодвигаются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4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Теплые красноватые цвета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стены и потолок оптически придвигаются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надвигаются угрожающе (при насыщенном цвете)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46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Теплые желтоватые цвета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менее агрессивны, чем красноватые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светлые: расширяют помещение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темные: сужают помещение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2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Светлый потолок + темные стены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помещение ниже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4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Гладко окрашенная комната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больше и просторнее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мебель и предметы выглядят четче и ярче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2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Вертикальные полосы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/>
                          <a:ea typeface="Calibri"/>
                          <a:cs typeface="Times New Roman"/>
                        </a:rPr>
                        <a:t>- помещение выше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2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Горизонтальные полосы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помещение шире, но ниже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2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Широкие полосы на полу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удлиняют короткую комнату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2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Пестрота стен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ощущение беспокойства, беспорядка, малости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2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Крупный рисунок на стенах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уменьшает комнату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2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Мелкий рисунок на стенах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впечатление удаленности и простора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2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Клетчатый потолок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помещение ниже и давит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4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Клетчатый пол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помещение стабильнее и уравновешеннее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присутствует опора движения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4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Диагональ на полу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продляет комнату в ту сторону, в которую направлена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4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Цветной пол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раздвигает комнату в стороны и вверх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придает мебели устойчивость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2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Задняя стена и пол одного цвета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- удлиняется комната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4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/>
                          <a:ea typeface="Calibri"/>
                          <a:cs typeface="Times New Roman"/>
                        </a:rPr>
                        <a:t>Стены, пол и потолок в одном цвете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/>
                          <a:ea typeface="Calibri"/>
                          <a:cs typeface="Times New Roman"/>
                        </a:rPr>
                        <a:t>- состояние невесомости, вакуума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38" marR="59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69842" y="-10778"/>
            <a:ext cx="63477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Влияние цвета, фактуры, декоративных элементов на визуальное восприятие помещения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32036" y="185503"/>
            <a:ext cx="32860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ДИЗАЙН ПРОСТРАНСТВЕННО-ВЕЩНОЙ СРЕДЫ</a:t>
            </a:r>
            <a:endParaRPr lang="ru-RU" sz="2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16877" y="3041124"/>
            <a:ext cx="3457903" cy="620111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710104" y="3166513"/>
            <a:ext cx="2858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ПРОБЛЕМА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716876" y="5584733"/>
            <a:ext cx="3457903" cy="6201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716876" y="4307729"/>
            <a:ext cx="3457903" cy="620111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231883" y="4433118"/>
            <a:ext cx="2858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СПОСОБЫ РЕШЕНИЯ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231883" y="5678592"/>
            <a:ext cx="2858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ИТОГОВЫЙ РЕЗУЛЬТАТ</a:t>
            </a:r>
            <a:endParaRPr lang="ru-RU" b="1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9230367" y="3661235"/>
            <a:ext cx="430923" cy="646494"/>
          </a:xfrm>
          <a:prstGeom prst="down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9230367" y="4943088"/>
            <a:ext cx="430923" cy="646494"/>
          </a:xfrm>
          <a:prstGeom prst="down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793885" y="1351722"/>
            <a:ext cx="335649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ИНТЕРЬЕР</a:t>
            </a:r>
          </a:p>
          <a:p>
            <a:pPr algn="ctr"/>
            <a:r>
              <a:rPr lang="ru-RU" sz="2800" b="1" dirty="0" smtClean="0"/>
              <a:t>ДИЗАЙН ИНТЕРЬЕРА</a:t>
            </a:r>
          </a:p>
          <a:p>
            <a:pPr algn="ctr"/>
            <a:r>
              <a:rPr lang="ru-RU" sz="2800" b="1" dirty="0" smtClean="0"/>
              <a:t>АНСАМБЛЬ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21577" y="1410789"/>
            <a:ext cx="6361612" cy="222068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 flipV="1">
            <a:off x="966651" y="169817"/>
            <a:ext cx="1854926" cy="122790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940526" y="156754"/>
            <a:ext cx="10032274" cy="607422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927464" y="3631474"/>
            <a:ext cx="1907176" cy="262563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9183189" y="156754"/>
            <a:ext cx="1802674" cy="125403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196251" y="3605349"/>
            <a:ext cx="1763486" cy="261257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344091" y="1606732"/>
            <a:ext cx="2011680" cy="13062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00948" y="1602378"/>
            <a:ext cx="2011680" cy="13062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984172" y="1593669"/>
            <a:ext cx="0" cy="12932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711343" y="1615439"/>
            <a:ext cx="0" cy="12932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149742" y="1637209"/>
            <a:ext cx="0" cy="12932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916097" y="1632855"/>
            <a:ext cx="0" cy="12932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378823" y="6335486"/>
            <a:ext cx="11390811" cy="391886"/>
          </a:xfrm>
          <a:prstGeom prst="roundRect">
            <a:avLst/>
          </a:prstGeom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Широкая большая комната с низкими потолками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78823" y="6335486"/>
            <a:ext cx="11390811" cy="391886"/>
          </a:xfrm>
          <a:prstGeom prst="roundRect">
            <a:avLst/>
          </a:prstGeom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Узкая комната с высокими потолками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67051" y="1018903"/>
            <a:ext cx="2690948" cy="376210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40526" y="156754"/>
            <a:ext cx="10032274" cy="607422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979714" y="4754880"/>
            <a:ext cx="3174275" cy="143691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 flipV="1">
            <a:off x="966651" y="169818"/>
            <a:ext cx="3187338" cy="8360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858000" y="169817"/>
            <a:ext cx="4140926" cy="84908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71063" y="4794069"/>
            <a:ext cx="4127863" cy="143691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467497" y="2272938"/>
            <a:ext cx="1280160" cy="13062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107578" y="2259875"/>
            <a:ext cx="0" cy="12932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78823" y="6335486"/>
            <a:ext cx="11390811" cy="391886"/>
          </a:xfrm>
          <a:prstGeom prst="roundRect">
            <a:avLst/>
          </a:prstGeom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Очень маленькая квадратная комната с потолками стандартной средней высоты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67051" y="1018903"/>
            <a:ext cx="2880000" cy="2880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40971" y="156754"/>
            <a:ext cx="8699864" cy="607422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1293223" y="182880"/>
            <a:ext cx="2860766" cy="82296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280160" y="3905794"/>
            <a:ext cx="2913017" cy="2286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7053943" y="156754"/>
            <a:ext cx="2886891" cy="8752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014754" y="3879669"/>
            <a:ext cx="2939143" cy="233825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767942" y="1449977"/>
            <a:ext cx="1698172" cy="150222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408023" y="1476104"/>
            <a:ext cx="0" cy="1487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низ 6"/>
          <p:cNvSpPr/>
          <p:nvPr/>
        </p:nvSpPr>
        <p:spPr>
          <a:xfrm>
            <a:off x="5836024" y="2030507"/>
            <a:ext cx="443752" cy="403412"/>
          </a:xfrm>
          <a:prstGeom prst="downArrow">
            <a:avLst/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49086" y="300446"/>
            <a:ext cx="10620103" cy="52251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ОРГАНИЗАЦИЯ АРХИТЕКТУРНО-ЛАНДШАФТНОГО ПРОСТРАНСТВА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16106" y="833719"/>
            <a:ext cx="101928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Проблема единства с природой, создание естественных  и здоровых условий жизни человека – важнейшая для современной архитектуры</a:t>
            </a:r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0401" y="1613647"/>
            <a:ext cx="5957046" cy="430306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Градостроительные проекты </a:t>
            </a:r>
            <a:r>
              <a:rPr lang="ru-RU" sz="2000" b="1" dirty="0" smtClean="0">
                <a:solidFill>
                  <a:schemeClr val="tx1"/>
                </a:solidFill>
              </a:rPr>
              <a:t>«ПРИРОДА – ГОРОД»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20589" y="2357720"/>
            <a:ext cx="10192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Стремление к озеленению города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89995" y="3040571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САДЫ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35898" y="3047999"/>
            <a:ext cx="122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БУЛЬВАРЫ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794907" y="3065930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ПАРКИ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6238661" y="2702859"/>
            <a:ext cx="0" cy="38996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776876" y="2707341"/>
            <a:ext cx="0" cy="38996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657158" y="2707342"/>
            <a:ext cx="0" cy="38996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844732" y="4437026"/>
            <a:ext cx="10620103" cy="52251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ЛАНДШАФТНАЯ АРХИТЕКТУРА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142361" y="3633526"/>
            <a:ext cx="10192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Садово-парковое искусство</a:t>
            </a:r>
            <a:endParaRPr lang="ru-RU" sz="2000" b="1" dirty="0"/>
          </a:p>
        </p:txBody>
      </p:sp>
      <p:cxnSp>
        <p:nvCxnSpPr>
          <p:cNvPr id="23" name="Прямая со стрелкой 22"/>
          <p:cNvCxnSpPr>
            <a:stCxn id="11" idx="2"/>
          </p:cNvCxnSpPr>
          <p:nvPr/>
        </p:nvCxnSpPr>
        <p:spPr>
          <a:xfrm>
            <a:off x="4673274" y="3409903"/>
            <a:ext cx="1100509" cy="2999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247370" y="3351647"/>
            <a:ext cx="0" cy="38996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3" idx="2"/>
          </p:cNvCxnSpPr>
          <p:nvPr/>
        </p:nvCxnSpPr>
        <p:spPr>
          <a:xfrm flipH="1">
            <a:off x="6844937" y="3417331"/>
            <a:ext cx="904944" cy="26639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Стрелка вниз 31"/>
          <p:cNvSpPr/>
          <p:nvPr/>
        </p:nvSpPr>
        <p:spPr>
          <a:xfrm>
            <a:off x="6027613" y="3972519"/>
            <a:ext cx="443752" cy="403412"/>
          </a:xfrm>
          <a:prstGeom prst="downArrow">
            <a:avLst/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3070795" y="5126274"/>
            <a:ext cx="16936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Камни</a:t>
            </a:r>
          </a:p>
          <a:p>
            <a:r>
              <a:rPr lang="ru-RU" dirty="0" smtClean="0"/>
              <a:t>Скалы</a:t>
            </a:r>
          </a:p>
          <a:p>
            <a:r>
              <a:rPr lang="ru-RU" dirty="0" smtClean="0"/>
              <a:t>Растительность</a:t>
            </a:r>
          </a:p>
          <a:p>
            <a:r>
              <a:rPr lang="ru-RU" dirty="0" smtClean="0"/>
              <a:t>Водоемы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7194304" y="5043541"/>
            <a:ext cx="146367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Сады</a:t>
            </a:r>
          </a:p>
          <a:p>
            <a:r>
              <a:rPr lang="ru-RU" dirty="0" smtClean="0"/>
              <a:t>Набережные</a:t>
            </a:r>
          </a:p>
          <a:p>
            <a:r>
              <a:rPr lang="ru-RU" dirty="0" smtClean="0"/>
              <a:t>Скверы</a:t>
            </a:r>
          </a:p>
          <a:p>
            <a:r>
              <a:rPr lang="ru-RU" dirty="0" smtClean="0"/>
              <a:t>Парки</a:t>
            </a:r>
          </a:p>
          <a:p>
            <a:r>
              <a:rPr lang="ru-RU" dirty="0" smtClean="0"/>
              <a:t>Аллеи</a:t>
            </a:r>
          </a:p>
          <a:p>
            <a:r>
              <a:rPr lang="ru-RU" dirty="0" smtClean="0"/>
              <a:t>Фонтаны</a:t>
            </a:r>
            <a:endParaRPr lang="ru-RU" dirty="0"/>
          </a:p>
        </p:txBody>
      </p:sp>
      <p:sp>
        <p:nvSpPr>
          <p:cNvPr id="35" name="Левая фигурная скобка 34"/>
          <p:cNvSpPr/>
          <p:nvPr/>
        </p:nvSpPr>
        <p:spPr>
          <a:xfrm>
            <a:off x="2547257" y="5133703"/>
            <a:ext cx="496389" cy="125403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811441" y="5549411"/>
            <a:ext cx="1748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Материалы</a:t>
            </a:r>
            <a:endParaRPr lang="ru-RU" sz="2000" b="1" dirty="0"/>
          </a:p>
        </p:txBody>
      </p:sp>
      <p:sp>
        <p:nvSpPr>
          <p:cNvPr id="37" name="Левая фигурная скобка 36"/>
          <p:cNvSpPr/>
          <p:nvPr/>
        </p:nvSpPr>
        <p:spPr>
          <a:xfrm flipH="1">
            <a:off x="8656317" y="5142412"/>
            <a:ext cx="496389" cy="1532708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9232629" y="5100916"/>
            <a:ext cx="25631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Композиционные пространственные творения ландшафтного архитектора</a:t>
            </a:r>
            <a:endParaRPr lang="ru-RU" sz="2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5726911" y="5404120"/>
            <a:ext cx="14814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Зимние сады</a:t>
            </a:r>
          </a:p>
          <a:p>
            <a:r>
              <a:rPr lang="ru-RU" dirty="0" smtClean="0"/>
              <a:t>Бульвары</a:t>
            </a:r>
          </a:p>
          <a:p>
            <a:r>
              <a:rPr lang="ru-RU" dirty="0" smtClean="0"/>
              <a:t>Клумбы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build="allAtOnce"/>
      <p:bldP spid="6" grpId="0" animBg="1"/>
      <p:bldP spid="8" grpId="0" build="allAtOnce"/>
      <p:bldP spid="11" grpId="0"/>
      <p:bldP spid="13" grpId="0"/>
      <p:bldP spid="14" grpId="0"/>
      <p:bldP spid="20" grpId="0" animBg="1"/>
      <p:bldP spid="21" grpId="0"/>
      <p:bldP spid="32" grpId="0" animBg="1"/>
      <p:bldP spid="33" grpId="0" uiExpand="1" build="allAtOnce"/>
      <p:bldP spid="34" grpId="0" build="allAtOnce"/>
      <p:bldP spid="35" grpId="0" animBg="1"/>
      <p:bldP spid="36" grpId="0"/>
      <p:bldP spid="37" grpId="0" animBg="1"/>
      <p:bldP spid="38" grpId="0"/>
      <p:bldP spid="3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161213" y="176732"/>
            <a:ext cx="5957046" cy="430306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НАПРАВЛЕНИЯ ЛАНДШАФТНОЙ АРХИТЕКТУРЫ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2699" y="992777"/>
            <a:ext cx="2612570" cy="52251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Английская школа</a:t>
            </a:r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31" y="1001486"/>
            <a:ext cx="2747552" cy="52251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Французская школа</a:t>
            </a:r>
            <a:endParaRPr lang="ru-RU" sz="2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0644" y="984069"/>
            <a:ext cx="2621279" cy="100148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Отечественная ландшафтная архитектура</a:t>
            </a:r>
            <a:endParaRPr lang="ru-RU" sz="2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48503" y="997132"/>
            <a:ext cx="2747552" cy="52251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Школа стран Востока</a:t>
            </a:r>
            <a:endParaRPr lang="ru-RU" sz="20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312126" y="640080"/>
            <a:ext cx="1227908" cy="32657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4609007" y="640080"/>
            <a:ext cx="2182" cy="36140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7611284" y="640080"/>
            <a:ext cx="4362" cy="34398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8765177" y="640080"/>
            <a:ext cx="1149532" cy="32657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122023" y="1711234"/>
            <a:ext cx="0" cy="4637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152606" y="1606731"/>
            <a:ext cx="0" cy="4859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9130937" y="1606731"/>
            <a:ext cx="0" cy="4872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10787</TotalTime>
  <Words>320</Words>
  <Application>Microsoft Office PowerPoint</Application>
  <PresentationFormat>Произвольный</PresentationFormat>
  <Paragraphs>90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304-1</cp:lastModifiedBy>
  <cp:revision>1690</cp:revision>
  <dcterms:created xsi:type="dcterms:W3CDTF">2020-02-07T01:14:23Z</dcterms:created>
  <dcterms:modified xsi:type="dcterms:W3CDTF">2023-03-03T02:44:31Z</dcterms:modified>
</cp:coreProperties>
</file>