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76" r:id="rId4"/>
    <p:sldId id="280" r:id="rId5"/>
    <p:sldId id="282" r:id="rId6"/>
    <p:sldId id="281" r:id="rId7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3CE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DF475-1CD7-4019-8565-5AA9EE8C315F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145EC-7EE2-4460-9949-59E618C12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45EC-7EE2-4460-9949-59E618C12AF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639A427-714C-46D6-B83C-C4F1FFACAF9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339752" y="2996952"/>
            <a:ext cx="4104456" cy="50405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115616" y="26064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Cambria" pitchFamily="18" charset="0"/>
                <a:ea typeface="Cambria" pitchFamily="18" charset="0"/>
              </a:rPr>
              <a:t>ЗДРАВСТВУЙТЕ, РЕБЯТА!</a:t>
            </a:r>
            <a:endParaRPr lang="ru-RU" sz="4000" b="1" dirty="0">
              <a:solidFill>
                <a:srgbClr val="00B0F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05273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СЕГОДНЯ МЫ НАЧИНАЕМ ИЗУЧАТЬ ТЕМУ: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55679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«ЧЕЛОВЕК В ЗЕРКАЛЕ ДИЗАЙНА И АРХИТЕКТУРЫ»</a:t>
            </a:r>
            <a:endParaRPr lang="ru-RU" sz="4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3039343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ДОМ </a:t>
            </a:r>
            <a:r>
              <a:rPr lang="ru-RU" sz="19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– </a:t>
            </a:r>
            <a:r>
              <a:rPr lang="ru-RU" sz="23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ПРИБЕЖИЩЕ ДУШИ</a:t>
            </a:r>
          </a:p>
        </p:txBody>
      </p:sp>
      <p:pic>
        <p:nvPicPr>
          <p:cNvPr id="11" name="Рисунок 10" descr="s1200 (1).jpg"/>
          <p:cNvPicPr>
            <a:picLocks noChangeAspect="1"/>
          </p:cNvPicPr>
          <p:nvPr/>
        </p:nvPicPr>
        <p:blipFill>
          <a:blip r:embed="rId2" cstate="print"/>
          <a:srcRect b="3932"/>
          <a:stretch>
            <a:fillRect/>
          </a:stretch>
        </p:blipFill>
        <p:spPr>
          <a:xfrm>
            <a:off x="179512" y="4005064"/>
            <a:ext cx="4047578" cy="2592288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355976" y="4027711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 smtClean="0">
                <a:latin typeface="Cambria" pitchFamily="18" charset="0"/>
                <a:ea typeface="Cambria" pitchFamily="18" charset="0"/>
              </a:rPr>
              <a:t>ДОМ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900" b="1" dirty="0" smtClean="0">
                <a:latin typeface="Cambria" pitchFamily="18" charset="0"/>
                <a:ea typeface="Cambria" pitchFamily="18" charset="0"/>
              </a:rPr>
              <a:t>– хранилище наших чувств, переживаний, памяти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5976" y="4695527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 smtClean="0">
                <a:latin typeface="Cambria" pitchFamily="18" charset="0"/>
                <a:ea typeface="Cambria" pitchFamily="18" charset="0"/>
              </a:rPr>
              <a:t>ДОМ 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900" b="1" dirty="0" smtClean="0">
                <a:latin typeface="Cambria" pitchFamily="18" charset="0"/>
                <a:ea typeface="Cambria" pitchFamily="18" charset="0"/>
              </a:rPr>
              <a:t>– наш свидетель и оберег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55976" y="5013176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 smtClean="0">
                <a:latin typeface="Cambria" pitchFamily="18" charset="0"/>
                <a:ea typeface="Cambria" pitchFamily="18" charset="0"/>
              </a:rPr>
              <a:t>ДОМ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900" b="1" dirty="0" smtClean="0">
                <a:latin typeface="Cambria" pitchFamily="18" charset="0"/>
                <a:ea typeface="Cambria" pitchFamily="18" charset="0"/>
              </a:rPr>
              <a:t>– привязка к миру и точка отсчета на длинном пути жизни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5976" y="5661248"/>
            <a:ext cx="446449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 smtClean="0">
                <a:latin typeface="Cambria" pitchFamily="18" charset="0"/>
                <a:ea typeface="Cambria" pitchFamily="18" charset="0"/>
              </a:rPr>
              <a:t>ДОМ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900" b="1" dirty="0" smtClean="0">
                <a:latin typeface="Cambria" pitchFamily="18" charset="0"/>
                <a:ea typeface="Cambria" pitchFamily="18" charset="0"/>
              </a:rPr>
              <a:t>– место, когда есть куда вернуться, где есть корни, которые связывают тебя с родными.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/>
      <p:bldP spid="12" grpId="0" build="allAtOnce"/>
      <p:bldP spid="13" grpId="0" build="allAtOnce"/>
      <p:bldP spid="14" grpId="0" build="allAtOnce"/>
      <p:bldP spid="1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23528" y="1628800"/>
            <a:ext cx="8496944" cy="57606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75656" y="3140968"/>
            <a:ext cx="604867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51520" y="1700808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ЧЕЛОВЕК САМОСТОЯТЕЛЬНО СОЗДАЁТ СВОЕ ПРОСТРАНСТВО</a:t>
            </a:r>
            <a:endParaRPr lang="ru-RU" sz="22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90872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     Жилище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отражение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социальных возможностей человека, его культуры, мечтаний и веяний моды. </a:t>
            </a:r>
            <a:endParaRPr lang="ru-RU" sz="2000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flipH="1">
            <a:off x="4211960" y="2636912"/>
            <a:ext cx="720080" cy="504056"/>
          </a:xfrm>
          <a:prstGeom prst="downArrow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385574" y="3140968"/>
            <a:ext cx="41790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АРХИТЕКТУРНЫЙ ЗАКАЗ</a:t>
            </a:r>
            <a:endParaRPr lang="ru-RU" sz="2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27784" y="227687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С ЧЕГО НАЧАТЬ?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75656" y="3501008"/>
            <a:ext cx="604867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     Решим: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что строим? </a:t>
            </a:r>
            <a:r>
              <a:rPr lang="ru-RU" sz="2000" dirty="0" smtClean="0">
                <a:latin typeface="Cambria" pitchFamily="18" charset="0"/>
                <a:ea typeface="Cambria" pitchFamily="18" charset="0"/>
              </a:rPr>
              <a:t>(дом или квартиру);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для кого? </a:t>
            </a:r>
            <a:r>
              <a:rPr lang="ru-RU" sz="2000" dirty="0" smtClean="0">
                <a:latin typeface="Cambria" pitchFamily="18" charset="0"/>
                <a:ea typeface="Cambria" pitchFamily="18" charset="0"/>
              </a:rPr>
              <a:t>(для себя или всей семьи);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 где? </a:t>
            </a:r>
            <a:r>
              <a:rPr lang="ru-RU" sz="2000" dirty="0" smtClean="0">
                <a:latin typeface="Cambria" pitchFamily="18" charset="0"/>
                <a:ea typeface="Cambria" pitchFamily="18" charset="0"/>
              </a:rPr>
              <a:t>(у моря, в горах, в лесу, в городе);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как будет выглядеть моё жилище?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 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9552" y="476672"/>
            <a:ext cx="406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ДОМ без человека мертв</a:t>
            </a:r>
            <a:endParaRPr lang="ru-RU" sz="24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 flipH="1">
            <a:off x="4283968" y="5229200"/>
            <a:ext cx="648072" cy="360040"/>
          </a:xfrm>
          <a:prstGeom prst="downArrow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3528" y="5661248"/>
            <a:ext cx="8496944" cy="93610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51520" y="5733256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ПЛАНИРОВАНИЕ ЭКСТЕРЬЕРА И ВНУТРЕННЕГО ПРОСТРАНСТВА </a:t>
            </a:r>
            <a:endParaRPr lang="ru-RU" sz="22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6" grpId="0" animBg="1"/>
      <p:bldP spid="35" grpId="0"/>
      <p:bldP spid="13" grpId="0" animBg="1"/>
      <p:bldP spid="15" grpId="0"/>
      <p:bldP spid="19" grpId="0" build="allAtOnce"/>
      <p:bldP spid="21" grpId="0" build="allAtOnce"/>
      <p:bldP spid="25" grpId="0" animBg="1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395536" y="188640"/>
            <a:ext cx="2088232" cy="432048"/>
          </a:xfrm>
          <a:prstGeom prst="roundRect">
            <a:avLst/>
          </a:prstGeom>
          <a:solidFill>
            <a:schemeClr val="accent1">
              <a:alpha val="68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4005064"/>
            <a:ext cx="4968552" cy="792088"/>
          </a:xfrm>
          <a:prstGeom prst="roundRect">
            <a:avLst/>
          </a:prstGeom>
          <a:solidFill>
            <a:schemeClr val="accent1">
              <a:alpha val="68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39552" y="18864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ЭКСТЕРЬЕР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11760" y="18864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- это ВНЕШНИЙ ВИД ДОМА </a:t>
            </a:r>
            <a:endParaRPr lang="ru-RU" sz="2400" b="1" dirty="0" smtClean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4" name="Рисунок 13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196752"/>
            <a:ext cx="2926080" cy="1950720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 descr="s1200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764704"/>
            <a:ext cx="2736304" cy="1769476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 descr="s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628800"/>
            <a:ext cx="2679904" cy="1584493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3347864" y="2823319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ФАСАД</a:t>
            </a:r>
            <a:endParaRPr lang="ru-RU" sz="2400" b="1" dirty="0" smtClean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176082"/>
            <a:ext cx="46085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/>
              <a:t>ПОЭТАЖНЫЕ ПЛАНЫ</a:t>
            </a:r>
            <a:endParaRPr lang="ru-RU" sz="2500" b="1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4077072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 это внутренняя планировка жилища</a:t>
            </a:r>
            <a:endParaRPr lang="ru-RU" sz="2400" b="1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1520" y="4864892"/>
            <a:ext cx="4968552" cy="1804467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95536" y="4955684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Определяется набор необходимых вам помещений;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Определяется функциональное назначение каждого помещения;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 Планируется их расположение и взаимосвязь</a:t>
            </a:r>
            <a:endParaRPr lang="ru-RU" sz="1600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64088" y="4941168"/>
            <a:ext cx="35283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Необходимо заранее определить,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ЧТО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будет происходить в помещении – от этого станет понятно,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ГДЕ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это помещение будет находиться,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КАКОЙ ФОРМЫ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и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РАЗМЕРОВ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оно будет!</a:t>
            </a:r>
            <a:endParaRPr lang="ru-RU" sz="1600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build="allAtOnce"/>
      <p:bldP spid="18" grpId="0" build="allAtOnce"/>
      <p:bldP spid="19" grpId="0"/>
      <p:bldP spid="20" grpId="0"/>
      <p:bldP spid="26" grpId="0" animBg="1"/>
      <p:bldP spid="28" grpId="0"/>
      <p:bldP spid="30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51520" y="548680"/>
            <a:ext cx="496855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latin typeface="Cambria" pitchFamily="18" charset="0"/>
                <a:ea typeface="Cambria" pitchFamily="18" charset="0"/>
              </a:rPr>
              <a:t>ПРИМЕРЫ ПОЭТАЖНЫХ ПЛАНОВ</a:t>
            </a:r>
          </a:p>
        </p:txBody>
      </p:sp>
      <p:pic>
        <p:nvPicPr>
          <p:cNvPr id="6" name="Рисунок 5" descr="2jQIGSH_7m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4763092" cy="424847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a0P0SV-x7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980728"/>
            <a:ext cx="3312368" cy="570551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1520" y="5445224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План</a:t>
            </a:r>
            <a:r>
              <a:rPr lang="ru-RU" dirty="0" smtClean="0"/>
              <a:t> – это изображение разреза здания, рассеченного мнимой горизонтальной плоскостью, проходящей на уровне оконных и дверных проемов каждого этажа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51520" y="548680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    ЭСКИЗ - </a:t>
            </a:r>
            <a:r>
              <a:rPr lang="ru-RU" sz="2000" dirty="0" smtClean="0"/>
              <a:t>это предварительный набросок, фиксирующий замысел планировки помещений, сооружения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    ЭСКИЗНОЕ ПРОЕКТИРОВАНИЕ –</a:t>
            </a:r>
            <a:r>
              <a:rPr lang="ru-RU" sz="2000" dirty="0" smtClean="0"/>
              <a:t> это стадия, на которой разрабатывается концепция, идея будущего здания или интерьера</a:t>
            </a:r>
            <a:endParaRPr lang="ru-RU" sz="2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3" name="Рисунок 22" descr="Jy9RVCE0FA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060848"/>
            <a:ext cx="3456384" cy="320145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Рисунок 26" descr="PFo5xRRWyE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5589240"/>
            <a:ext cx="5112568" cy="104119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Рисунок 31" descr="Kkl5KsSLB_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2132856"/>
            <a:ext cx="3096344" cy="450074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47667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Проект «Сельский дом, в котором мне уютно»</a:t>
            </a:r>
            <a:endParaRPr lang="ru-RU" sz="3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59832" y="1052736"/>
            <a:ext cx="2880320" cy="36004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059832" y="101266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Что нужно сделать?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43608" y="1835532"/>
            <a:ext cx="460851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/>
              <a:t>ДАТЬ ВОЛЮ МЕЧТЕ И ФАНТАЗИИ</a:t>
            </a:r>
            <a:endParaRPr lang="ru-RU" b="1" dirty="0" smtClean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6" name="Shape 25"/>
          <p:cNvCxnSpPr>
            <a:stCxn id="19" idx="2"/>
          </p:cNvCxnSpPr>
          <p:nvPr/>
        </p:nvCxnSpPr>
        <p:spPr>
          <a:xfrm rot="5400000">
            <a:off x="2303748" y="-495436"/>
            <a:ext cx="288032" cy="4104456"/>
          </a:xfrm>
          <a:prstGeom prst="bentConnector2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5536" y="2051556"/>
            <a:ext cx="576064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3608" y="2348880"/>
            <a:ext cx="165618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КОНСПЕКТ</a:t>
            </a:r>
            <a:endParaRPr lang="ru-RU" b="1" dirty="0" smtClean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395536" y="2574196"/>
            <a:ext cx="576064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771800" y="2276873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ambria" pitchFamily="18" charset="0"/>
                <a:ea typeface="Cambria" pitchFamily="18" charset="0"/>
              </a:rPr>
              <a:t>Проектное задание (ПЗ) с обоснованием планировки собственного дома – «Что, где и как должно быть в моем доме». Письменно (в произвольной форме): 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Cambria" pitchFamily="18" charset="0"/>
                <a:ea typeface="Cambria" pitchFamily="18" charset="0"/>
              </a:rPr>
              <a:t>определить тип и назначение дома и его комнат и помещений, а также строений на территории дома;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Cambria" pitchFamily="18" charset="0"/>
                <a:ea typeface="Cambria" pitchFamily="18" charset="0"/>
              </a:rPr>
              <a:t> местоположение дома;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Cambria" pitchFamily="18" charset="0"/>
                <a:ea typeface="Cambria" pitchFamily="18" charset="0"/>
              </a:rPr>
              <a:t>состав и количество проживающих в доме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9552" y="2669431"/>
            <a:ext cx="25202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Срок выполнения: </a:t>
            </a:r>
          </a:p>
          <a:p>
            <a:pPr algn="ctr"/>
            <a:r>
              <a:rPr lang="ru-RU" sz="17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7 апреля</a:t>
            </a:r>
            <a:endParaRPr lang="ru-RU" sz="1700" b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43608" y="4077072"/>
            <a:ext cx="302433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/>
              <a:t>ЭСКИЗ ПЛАНИРОВКИ</a:t>
            </a:r>
            <a:endParaRPr lang="ru-RU" b="1" dirty="0" smtClean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395536" y="4293096"/>
            <a:ext cx="576064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95536" y="1700808"/>
            <a:ext cx="0" cy="316835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139952" y="4077072"/>
            <a:ext cx="46805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Срок: </a:t>
            </a:r>
            <a:r>
              <a:rPr lang="ru-RU" sz="19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14 апреля</a:t>
            </a:r>
            <a:endParaRPr lang="ru-RU" sz="1900" b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3608" y="4643844"/>
            <a:ext cx="698477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/>
              <a:t>ПЛАНЫ ЭТАЖЕЙ С ЭКСПЛИКАЦИЕЙ ПОМЕЩЕНИЙ</a:t>
            </a:r>
            <a:endParaRPr lang="ru-RU" b="1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71600" y="4988495"/>
            <a:ext cx="46805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Срок: </a:t>
            </a:r>
            <a:r>
              <a:rPr lang="ru-RU" sz="19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28 апреля</a:t>
            </a:r>
            <a:endParaRPr lang="ru-RU" sz="1900" b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395536" y="4869160"/>
            <a:ext cx="576064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71600" y="530120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Экспликация помещений</a:t>
            </a:r>
            <a:r>
              <a:rPr lang="ru-RU" dirty="0" smtClean="0"/>
              <a:t> – это перечень помещений с указанием их площадей, оформленный в виде таблицы радом с планом этажа.</a:t>
            </a:r>
            <a:endParaRPr lang="ru-RU" dirty="0"/>
          </a:p>
        </p:txBody>
      </p:sp>
      <p:pic>
        <p:nvPicPr>
          <p:cNvPr id="55" name="Рисунок 54" descr="spokoDvsQ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5949280"/>
            <a:ext cx="3744416" cy="67890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 animBg="1"/>
      <p:bldP spid="37" grpId="0" animBg="1"/>
      <p:bldP spid="39" grpId="0" uiExpand="1" build="allAtOnce"/>
      <p:bldP spid="41" grpId="0" build="allAtOnce"/>
      <p:bldP spid="42" grpId="0" animBg="1"/>
      <p:bldP spid="49" grpId="0" build="allAtOnce"/>
      <p:bldP spid="50" grpId="0" animBg="1"/>
      <p:bldP spid="51" grpId="0" build="allAtOnce"/>
      <p:bldP spid="5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3289</TotalTime>
  <Words>320</Words>
  <Application>Microsoft Office PowerPoint</Application>
  <PresentationFormat>Экран (4:3)</PresentationFormat>
  <Paragraphs>48</Paragraphs>
  <Slides>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  <vt:variant>
        <vt:lpstr>Произвольные показы</vt:lpstr>
      </vt:variant>
      <vt:variant>
        <vt:i4>1</vt:i4>
      </vt:variant>
    </vt:vector>
  </HeadingPairs>
  <TitlesOfParts>
    <vt:vector size="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Произвольный показ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304-1</cp:lastModifiedBy>
  <cp:revision>88</cp:revision>
  <dcterms:created xsi:type="dcterms:W3CDTF">2020-04-10T03:00:21Z</dcterms:created>
  <dcterms:modified xsi:type="dcterms:W3CDTF">2023-04-06T03:24:14Z</dcterms:modified>
</cp:coreProperties>
</file>