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3"/>
  </p:notesMasterIdLst>
  <p:sldIdLst>
    <p:sldId id="256" r:id="rId2"/>
    <p:sldId id="257" r:id="rId3"/>
    <p:sldId id="258" r:id="rId4"/>
    <p:sldId id="274" r:id="rId5"/>
    <p:sldId id="276" r:id="rId6"/>
    <p:sldId id="279" r:id="rId7"/>
    <p:sldId id="280" r:id="rId8"/>
    <p:sldId id="281" r:id="rId9"/>
    <p:sldId id="282" r:id="rId10"/>
    <p:sldId id="283" r:id="rId11"/>
    <p:sldId id="284" r:id="rId12"/>
  </p:sldIdLst>
  <p:sldSz cx="9144000" cy="6858000" type="screen4x3"/>
  <p:notesSz cx="6858000" cy="9144000"/>
  <p:custShowLst>
    <p:custShow name="Произвольный показ 1" id="0">
      <p:sldLst>
        <p:sld r:id="rId2"/>
        <p:sld r:id="rId3"/>
        <p:sld r:id="rId4"/>
      </p:sldLst>
    </p:custShow>
  </p:custShow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3CE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CDF475-1CD7-4019-8565-5AA9EE8C315F}" type="datetimeFigureOut">
              <a:rPr lang="ru-RU" smtClean="0"/>
              <a:pPr/>
              <a:t>05.03.2022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A145EC-7EE2-4460-9949-59E618C12A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145EC-7EE2-4460-9949-59E618C12AF0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F639A427-714C-46D6-B83C-C4F1FFACAF96}" type="datetimeFigureOut">
              <a:rPr lang="ru-RU" smtClean="0"/>
              <a:pPr/>
              <a:t>05.03.2022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F8B7A2A-6E28-491F-91DB-9848AD54C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9A427-714C-46D6-B83C-C4F1FFACAF96}" type="datetimeFigureOut">
              <a:rPr lang="ru-RU" smtClean="0"/>
              <a:pPr/>
              <a:t>05.03.2022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B7A2A-6E28-491F-91DB-9848AD54C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9A427-714C-46D6-B83C-C4F1FFACAF96}" type="datetimeFigureOut">
              <a:rPr lang="ru-RU" smtClean="0"/>
              <a:pPr/>
              <a:t>05.03.2022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B7A2A-6E28-491F-91DB-9848AD54C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9A427-714C-46D6-B83C-C4F1FFACAF96}" type="datetimeFigureOut">
              <a:rPr lang="ru-RU" smtClean="0"/>
              <a:pPr/>
              <a:t>05.03.2022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B7A2A-6E28-491F-91DB-9848AD54C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9A427-714C-46D6-B83C-C4F1FFACAF96}" type="datetimeFigureOut">
              <a:rPr lang="ru-RU" smtClean="0"/>
              <a:pPr/>
              <a:t>05.03.2022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B7A2A-6E28-491F-91DB-9848AD54C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9A427-714C-46D6-B83C-C4F1FFACAF96}" type="datetimeFigureOut">
              <a:rPr lang="ru-RU" smtClean="0"/>
              <a:pPr/>
              <a:t>05.03.2022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B7A2A-6E28-491F-91DB-9848AD54C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639A427-714C-46D6-B83C-C4F1FFACAF96}" type="datetimeFigureOut">
              <a:rPr lang="ru-RU" smtClean="0"/>
              <a:pPr/>
              <a:t>05.03.2022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F8B7A2A-6E28-491F-91DB-9848AD54C1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F639A427-714C-46D6-B83C-C4F1FFACAF96}" type="datetimeFigureOut">
              <a:rPr lang="ru-RU" smtClean="0"/>
              <a:pPr/>
              <a:t>05.03.2022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F8B7A2A-6E28-491F-91DB-9848AD54C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9A427-714C-46D6-B83C-C4F1FFACAF96}" type="datetimeFigureOut">
              <a:rPr lang="ru-RU" smtClean="0"/>
              <a:pPr/>
              <a:t>05.03.2022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B7A2A-6E28-491F-91DB-9848AD54C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9A427-714C-46D6-B83C-C4F1FFACAF96}" type="datetimeFigureOut">
              <a:rPr lang="ru-RU" smtClean="0"/>
              <a:pPr/>
              <a:t>05.03.2022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B7A2A-6E28-491F-91DB-9848AD54C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9A427-714C-46D6-B83C-C4F1FFACAF96}" type="datetimeFigureOut">
              <a:rPr lang="ru-RU" smtClean="0"/>
              <a:pPr/>
              <a:t>05.03.2022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B7A2A-6E28-491F-91DB-9848AD54C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F639A427-714C-46D6-B83C-C4F1FFACAF96}" type="datetimeFigureOut">
              <a:rPr lang="ru-RU" smtClean="0"/>
              <a:pPr/>
              <a:t>05.03.2022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F8B7A2A-6E28-491F-91DB-9848AD54C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1115616" y="260648"/>
            <a:ext cx="720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B0F0"/>
                </a:solidFill>
                <a:latin typeface="Cambria" pitchFamily="18" charset="0"/>
                <a:ea typeface="Cambria" pitchFamily="18" charset="0"/>
              </a:rPr>
              <a:t>ЗДРАВСТВУЙТЕ, РЕБЯТА!</a:t>
            </a:r>
            <a:endParaRPr lang="ru-RU" sz="4000" b="1" dirty="0">
              <a:solidFill>
                <a:srgbClr val="00B0F0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1052736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СЕГОДНЯ МЫ НАЧИНАЕМ ИЗУЧАТЬ ТЕМУ:</a:t>
            </a:r>
            <a:endParaRPr lang="ru-RU" sz="3200" b="1" dirty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0" y="1556792"/>
            <a:ext cx="9144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«СОВРЕМЕННОЕ ВЫСТАВОЧНОЕ ДЕКОРАТИВНО-ПРИКЛАДНОЕ ИСКУССТВО»</a:t>
            </a:r>
            <a:endParaRPr lang="ru-RU" sz="4400" b="1" dirty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19" name="Рисунок 18" descr="01.jpg"/>
          <p:cNvPicPr>
            <a:picLocks noChangeAspect="1"/>
          </p:cNvPicPr>
          <p:nvPr/>
        </p:nvPicPr>
        <p:blipFill>
          <a:blip r:embed="rId2" cstate="print"/>
          <a:srcRect l="14271"/>
          <a:stretch>
            <a:fillRect/>
          </a:stretch>
        </p:blipFill>
        <p:spPr>
          <a:xfrm>
            <a:off x="3347864" y="4293096"/>
            <a:ext cx="2520280" cy="2204864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Рисунок 19" descr="02.jpg"/>
          <p:cNvPicPr>
            <a:picLocks noChangeAspect="1"/>
          </p:cNvPicPr>
          <p:nvPr/>
        </p:nvPicPr>
        <p:blipFill>
          <a:blip r:embed="rId3" cstate="print"/>
          <a:srcRect r="13512"/>
          <a:stretch>
            <a:fillRect/>
          </a:stretch>
        </p:blipFill>
        <p:spPr>
          <a:xfrm>
            <a:off x="179512" y="4293096"/>
            <a:ext cx="2808312" cy="2160240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1" name="Рисунок 20" descr="03.jpg"/>
          <p:cNvPicPr>
            <a:picLocks noChangeAspect="1"/>
          </p:cNvPicPr>
          <p:nvPr/>
        </p:nvPicPr>
        <p:blipFill>
          <a:blip r:embed="rId4" cstate="print"/>
          <a:srcRect l="9137" r="10282"/>
          <a:stretch>
            <a:fillRect/>
          </a:stretch>
        </p:blipFill>
        <p:spPr>
          <a:xfrm>
            <a:off x="6228184" y="4293096"/>
            <a:ext cx="2699792" cy="2232248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0" y="620688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ХУДОЖЕСТВЕННОЕ СТЕКЛО</a:t>
            </a:r>
            <a:endParaRPr lang="ru-RU" sz="4000" b="1" dirty="0">
              <a:solidFill>
                <a:srgbClr val="002060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19872" y="1340768"/>
            <a:ext cx="2376264" cy="46166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Гутное стекло</a:t>
            </a:r>
            <a:endParaRPr lang="ru-RU" sz="2400" b="1" dirty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12" name="Рисунок 11" descr="05.jpeg"/>
          <p:cNvPicPr>
            <a:picLocks noChangeAspect="1"/>
          </p:cNvPicPr>
          <p:nvPr/>
        </p:nvPicPr>
        <p:blipFill>
          <a:blip r:embed="rId2" cstate="print"/>
          <a:srcRect l="5196" r="3878"/>
          <a:stretch>
            <a:fillRect/>
          </a:stretch>
        </p:blipFill>
        <p:spPr>
          <a:xfrm>
            <a:off x="3347864" y="2132856"/>
            <a:ext cx="2520280" cy="2078850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Рисунок 12" descr="06.jpg"/>
          <p:cNvPicPr>
            <a:picLocks noChangeAspect="1"/>
          </p:cNvPicPr>
          <p:nvPr/>
        </p:nvPicPr>
        <p:blipFill>
          <a:blip r:embed="rId3" cstate="print"/>
          <a:srcRect l="4191"/>
          <a:stretch>
            <a:fillRect/>
          </a:stretch>
        </p:blipFill>
        <p:spPr>
          <a:xfrm>
            <a:off x="467544" y="1412776"/>
            <a:ext cx="2592288" cy="2664296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Рисунок 13" descr="07.jpg"/>
          <p:cNvPicPr>
            <a:picLocks noChangeAspect="1"/>
          </p:cNvPicPr>
          <p:nvPr/>
        </p:nvPicPr>
        <p:blipFill>
          <a:blip r:embed="rId4" cstate="print"/>
          <a:srcRect l="2326" r="5830"/>
          <a:stretch>
            <a:fillRect/>
          </a:stretch>
        </p:blipFill>
        <p:spPr>
          <a:xfrm>
            <a:off x="6156176" y="1340768"/>
            <a:ext cx="2843808" cy="2773598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Рисунок 14" descr="0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9552" y="4509120"/>
            <a:ext cx="2536673" cy="1728943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Рисунок 15" descr="11.jpeg"/>
          <p:cNvPicPr>
            <a:picLocks noChangeAspect="1"/>
          </p:cNvPicPr>
          <p:nvPr/>
        </p:nvPicPr>
        <p:blipFill>
          <a:blip r:embed="rId6" cstate="print"/>
          <a:srcRect l="11357" r="9143"/>
          <a:stretch>
            <a:fillRect/>
          </a:stretch>
        </p:blipFill>
        <p:spPr>
          <a:xfrm>
            <a:off x="4932040" y="4529694"/>
            <a:ext cx="1080120" cy="1851634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Рисунок 16" descr="1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347864" y="4509120"/>
            <a:ext cx="1425429" cy="2054864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8" name="Рисунок 17" descr="13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228185" y="4437112"/>
            <a:ext cx="2751898" cy="2160240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allAtOnce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0" y="620688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ХУДОЖЕСТВЕННОЕ СТЕКЛО</a:t>
            </a:r>
            <a:endParaRPr lang="ru-RU" sz="4000" b="1" dirty="0">
              <a:solidFill>
                <a:srgbClr val="002060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19872" y="1340768"/>
            <a:ext cx="2376264" cy="46166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ВИТРАЖ</a:t>
            </a:r>
            <a:endParaRPr lang="ru-RU" sz="2400" b="1" dirty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19" name="Рисунок 18" descr="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988841"/>
            <a:ext cx="2446536" cy="3384376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Рисунок 19" descr="4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15816" y="1988841"/>
            <a:ext cx="3451623" cy="3456384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1" name="Рисунок 20" descr="4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60232" y="1988840"/>
            <a:ext cx="2310837" cy="2846952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allAtOnce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0" y="692696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СОВРЕМЕННОЕ ВЫСТАВОЧНОЕ ДЕКОРАТИВНО-ПРИКЛАДНОЕ ИСКУССТВО</a:t>
            </a:r>
            <a:endParaRPr lang="ru-RU" sz="4000" b="1" dirty="0">
              <a:solidFill>
                <a:srgbClr val="002060"/>
              </a:solidFill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36" name="Рисунок 35" descr="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132856"/>
            <a:ext cx="2627784" cy="1749666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7" name="Рисунок 36" descr="18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92287" y="4221088"/>
            <a:ext cx="3573307" cy="2376264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8" name="Рисунок 37" descr="3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00192" y="2204864"/>
            <a:ext cx="2520280" cy="1782198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5" name="Рисунок 44" descr="45.jpg"/>
          <p:cNvPicPr>
            <a:picLocks noChangeAspect="1"/>
          </p:cNvPicPr>
          <p:nvPr/>
        </p:nvPicPr>
        <p:blipFill>
          <a:blip r:embed="rId5" cstate="print"/>
          <a:srcRect b="27549"/>
          <a:stretch>
            <a:fillRect/>
          </a:stretch>
        </p:blipFill>
        <p:spPr>
          <a:xfrm>
            <a:off x="323528" y="4221089"/>
            <a:ext cx="1930714" cy="2376264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7" name="Рисунок 46" descr="48 гоб.jpg"/>
          <p:cNvPicPr>
            <a:picLocks noChangeAspect="1"/>
          </p:cNvPicPr>
          <p:nvPr/>
        </p:nvPicPr>
        <p:blipFill>
          <a:blip r:embed="rId6" cstate="print"/>
          <a:srcRect r="18182"/>
          <a:stretch>
            <a:fillRect/>
          </a:stretch>
        </p:blipFill>
        <p:spPr>
          <a:xfrm>
            <a:off x="6444208" y="4245570"/>
            <a:ext cx="2376264" cy="2352502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8" name="Рисунок 47" descr="10.jpg"/>
          <p:cNvPicPr>
            <a:picLocks noChangeAspect="1"/>
          </p:cNvPicPr>
          <p:nvPr/>
        </p:nvPicPr>
        <p:blipFill>
          <a:blip r:embed="rId7" cstate="print"/>
          <a:srcRect t="10159" b="3492"/>
          <a:stretch>
            <a:fillRect/>
          </a:stretch>
        </p:blipFill>
        <p:spPr>
          <a:xfrm>
            <a:off x="3347864" y="2708920"/>
            <a:ext cx="2520280" cy="1224136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23528" y="836712"/>
            <a:ext cx="849694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Cambria" pitchFamily="18" charset="0"/>
                <a:ea typeface="Cambria" pitchFamily="18" charset="0"/>
              </a:rPr>
              <a:t>                </a:t>
            </a:r>
            <a:r>
              <a:rPr lang="ru-RU" sz="3200" b="1" dirty="0" smtClean="0">
                <a:latin typeface="Cambria" pitchFamily="18" charset="0"/>
                <a:ea typeface="Cambria" pitchFamily="18" charset="0"/>
              </a:rPr>
              <a:t>Подумайте над вопросом:</a:t>
            </a:r>
          </a:p>
          <a:p>
            <a:pPr algn="ctr"/>
            <a:endParaRPr lang="ru-RU" sz="3200" b="1" dirty="0" smtClean="0">
              <a:latin typeface="Cambria" pitchFamily="18" charset="0"/>
              <a:ea typeface="Cambria" pitchFamily="18" charset="0"/>
            </a:endParaRPr>
          </a:p>
          <a:p>
            <a:pPr algn="ctr"/>
            <a:r>
              <a:rPr lang="ru-RU" sz="3200" b="1" dirty="0" smtClean="0">
                <a:latin typeface="Cambria" pitchFamily="18" charset="0"/>
                <a:ea typeface="Cambria" pitchFamily="18" charset="0"/>
              </a:rPr>
              <a:t>ЧЕМ ОТЛИЧАЕТСЯ ХУДОЖНИК СОВРЕМЕННОГО ВЫСТАВОЧНОГО ИСКУССТВА ОТ МАСТЕРА НАРОДНОГО ПРОМЫСЛА? </a:t>
            </a:r>
            <a:endParaRPr lang="ru-RU" sz="3200" dirty="0"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28" name="Рисунок 27" descr="00.jpg"/>
          <p:cNvPicPr>
            <a:picLocks noChangeAspect="1"/>
          </p:cNvPicPr>
          <p:nvPr/>
        </p:nvPicPr>
        <p:blipFill>
          <a:blip r:embed="rId2" cstate="print"/>
          <a:srcRect r="13776"/>
          <a:stretch>
            <a:fillRect/>
          </a:stretch>
        </p:blipFill>
        <p:spPr>
          <a:xfrm>
            <a:off x="827584" y="4077072"/>
            <a:ext cx="3275856" cy="2533603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9" name="Рисунок 28" descr="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12568" y="4077072"/>
            <a:ext cx="3347864" cy="2510898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  <p:sp>
        <p:nvSpPr>
          <p:cNvPr id="30" name="TextBox 29"/>
          <p:cNvSpPr txBox="1"/>
          <p:nvPr/>
        </p:nvSpPr>
        <p:spPr>
          <a:xfrm>
            <a:off x="4211960" y="4653136"/>
            <a:ext cx="7920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latin typeface="Cambria" pitchFamily="18" charset="0"/>
                <a:ea typeface="Cambria" pitchFamily="18" charset="0"/>
              </a:rPr>
              <a:t>?</a:t>
            </a:r>
            <a:endParaRPr lang="ru-RU" sz="6600" b="1" dirty="0">
              <a:latin typeface="Cambria" pitchFamily="18" charset="0"/>
              <a:ea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251520" y="4941168"/>
            <a:ext cx="8640960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99592" y="2348880"/>
            <a:ext cx="7272808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51520" y="836712"/>
            <a:ext cx="86409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b="1" dirty="0" smtClean="0">
                <a:latin typeface="Cambria" pitchFamily="18" charset="0"/>
                <a:ea typeface="Cambria" pitchFamily="18" charset="0"/>
              </a:rPr>
              <a:t>     В отличие от народного мастера, который работает в традициях  сохраняет навыки и правила, передающиеся от старых мастеров, современный художник, хоть и опирается на традиции, но более свободен в своем творчестве!</a:t>
            </a:r>
            <a:endParaRPr lang="ru-RU" sz="2200" b="1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3608" y="2348880"/>
            <a:ext cx="7272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ДЛЯ ЧЕГО НУЖНЫ ПРЕДМЕТЫ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ДЕКОРАТИВНО-ПРИКЛАДНОГО ТВОРЧЕСТВА?</a:t>
            </a:r>
            <a:endParaRPr lang="ru-RU" sz="2400" b="1" dirty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9592" y="4005064"/>
            <a:ext cx="7272808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Cambria" pitchFamily="18" charset="0"/>
                <a:ea typeface="Cambria" pitchFamily="18" charset="0"/>
              </a:rPr>
              <a:t>     </a:t>
            </a:r>
            <a:r>
              <a:rPr lang="ru-RU" sz="2000" b="1" dirty="0" smtClean="0">
                <a:latin typeface="Cambria" pitchFamily="18" charset="0"/>
                <a:ea typeface="Cambria" pitchFamily="18" charset="0"/>
              </a:rPr>
              <a:t>Это искусство организует общение людей, помогает им понять друг друга!</a:t>
            </a:r>
            <a:endParaRPr lang="ru-RU" sz="2000" b="1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36096" y="3429000"/>
            <a:ext cx="2736304" cy="40011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Cambria" pitchFamily="18" charset="0"/>
                <a:ea typeface="Cambria" pitchFamily="18" charset="0"/>
              </a:rPr>
              <a:t>Украшают наш быт</a:t>
            </a:r>
            <a:endParaRPr lang="ru-RU" sz="2000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99592" y="3429000"/>
            <a:ext cx="4104456" cy="40011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Cambria" pitchFamily="18" charset="0"/>
                <a:ea typeface="Cambria" pitchFamily="18" charset="0"/>
              </a:rPr>
              <a:t>Создают нашу среду обитания</a:t>
            </a:r>
            <a:endParaRPr lang="ru-RU" sz="2000" dirty="0">
              <a:latin typeface="Cambria" pitchFamily="18" charset="0"/>
              <a:ea typeface="Cambria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2987824" y="3212976"/>
            <a:ext cx="0" cy="21602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6804248" y="3212976"/>
            <a:ext cx="0" cy="21602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220072" y="3212976"/>
            <a:ext cx="0" cy="86409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51520" y="4941168"/>
            <a:ext cx="882047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1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КАКИЕ МАТЕРИАЛЫ ИСПОЛЬЗУТСЯ В СОВРЕМЕННОМ ИСКУССТВЕ?</a:t>
            </a:r>
            <a:endParaRPr lang="ru-RU" sz="2100" b="1" dirty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51520" y="5589240"/>
            <a:ext cx="8640960" cy="108012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251520" y="5661248"/>
            <a:ext cx="129614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latin typeface="Cambria" pitchFamily="18" charset="0"/>
                <a:ea typeface="Cambria" pitchFamily="18" charset="0"/>
              </a:rPr>
              <a:t>ГЛИНА </a:t>
            </a:r>
            <a:endParaRPr lang="ru-RU" sz="2200" b="1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475656" y="5661248"/>
            <a:ext cx="15841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latin typeface="Cambria" pitchFamily="18" charset="0"/>
                <a:ea typeface="Cambria" pitchFamily="18" charset="0"/>
              </a:rPr>
              <a:t>МЕТАЛЛ </a:t>
            </a:r>
            <a:endParaRPr lang="ru-RU" sz="2200" b="1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267744" y="6093296"/>
            <a:ext cx="15841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latin typeface="Cambria" pitchFamily="18" charset="0"/>
                <a:ea typeface="Cambria" pitchFamily="18" charset="0"/>
              </a:rPr>
              <a:t>ТКАНЬ</a:t>
            </a:r>
            <a:endParaRPr lang="ru-RU" sz="2200" b="1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55576" y="6094457"/>
            <a:ext cx="15841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latin typeface="Cambria" pitchFamily="18" charset="0"/>
                <a:ea typeface="Cambria" pitchFamily="18" charset="0"/>
              </a:rPr>
              <a:t>НИТИ </a:t>
            </a:r>
            <a:endParaRPr lang="ru-RU" sz="2200" b="1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915816" y="5661248"/>
            <a:ext cx="15841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latin typeface="Cambria" pitchFamily="18" charset="0"/>
                <a:ea typeface="Cambria" pitchFamily="18" charset="0"/>
              </a:rPr>
              <a:t>СТЕКЛО </a:t>
            </a:r>
            <a:endParaRPr lang="ru-RU" sz="2200" b="1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499992" y="5653697"/>
            <a:ext cx="43924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Cambria" pitchFamily="18" charset="0"/>
                <a:ea typeface="Cambria" pitchFamily="18" charset="0"/>
              </a:rPr>
              <a:t>По-иному  используются художественные средства: </a:t>
            </a:r>
            <a:r>
              <a:rPr lang="ru-RU" sz="2000" b="1" dirty="0" smtClean="0">
                <a:latin typeface="Cambria" pitchFamily="18" charset="0"/>
                <a:ea typeface="Cambria" pitchFamily="18" charset="0"/>
              </a:rPr>
              <a:t>форма, объем, линия, ритм, цвет, фактура</a:t>
            </a:r>
            <a:endParaRPr lang="ru-RU" sz="2000" b="1" dirty="0">
              <a:latin typeface="Cambria" pitchFamily="18" charset="0"/>
              <a:ea typeface="Cambria" pitchFamily="18" charset="0"/>
            </a:endParaRPr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4427984" y="5373216"/>
            <a:ext cx="0" cy="21602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" grpId="0" animBg="1"/>
      <p:bldP spid="3" grpId="0"/>
      <p:bldP spid="7" grpId="0" animBg="1"/>
      <p:bldP spid="9" grpId="0" animBg="1"/>
      <p:bldP spid="10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539552" y="188640"/>
            <a:ext cx="8064896" cy="1080120"/>
          </a:xfrm>
          <a:prstGeom prst="roundRect">
            <a:avLst/>
          </a:prstGeom>
          <a:solidFill>
            <a:schemeClr val="accent1">
              <a:alpha val="68000"/>
            </a:schemeClr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0" y="18864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ВИДЫ СОВРЕМЕННОГО ВЫСТАВОЧНОГО ДЕКОРАТИВНОГО ИСКУССТВА</a:t>
            </a:r>
            <a:endParaRPr lang="ru-RU" sz="3200" b="1" dirty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1115616" y="1484784"/>
            <a:ext cx="288032" cy="288032"/>
          </a:xfrm>
          <a:prstGeom prst="star5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403648" y="1412776"/>
            <a:ext cx="43924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ХУДОЖЕСТВЕННАЯ КЕРАМИКА</a:t>
            </a:r>
            <a:endParaRPr lang="ru-RU" sz="2200" b="1" dirty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60032" y="1916832"/>
            <a:ext cx="2232248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  <a:t>Фарфор и фаянс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60032" y="2492896"/>
            <a:ext cx="158417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  <a:t>Майолика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60032" y="3068960"/>
            <a:ext cx="158417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  <a:t>Терракота</a:t>
            </a:r>
          </a:p>
        </p:txBody>
      </p:sp>
      <p:pic>
        <p:nvPicPr>
          <p:cNvPr id="16" name="Рисунок 15" descr="20 фаянс.jpg"/>
          <p:cNvPicPr>
            <a:picLocks noChangeAspect="1"/>
          </p:cNvPicPr>
          <p:nvPr/>
        </p:nvPicPr>
        <p:blipFill>
          <a:blip r:embed="rId2" cstate="print"/>
          <a:srcRect t="22472" b="5616"/>
          <a:stretch>
            <a:fillRect/>
          </a:stretch>
        </p:blipFill>
        <p:spPr>
          <a:xfrm>
            <a:off x="1763688" y="1915254"/>
            <a:ext cx="2736304" cy="1585754"/>
          </a:xfrm>
          <a:prstGeom prst="rect">
            <a:avLst/>
          </a:prstGeom>
          <a:ln w="3175">
            <a:noFill/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5-конечная звезда 9"/>
          <p:cNvSpPr/>
          <p:nvPr/>
        </p:nvSpPr>
        <p:spPr>
          <a:xfrm>
            <a:off x="1115616" y="3933056"/>
            <a:ext cx="288032" cy="288032"/>
          </a:xfrm>
          <a:prstGeom prst="star5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1403648" y="3861048"/>
            <a:ext cx="43924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  <a:t>ХУДОЖЕСТВЕННОЕ СТЕКЛО</a:t>
            </a:r>
            <a:endParaRPr lang="ru-RU" sz="2200" b="1" dirty="0">
              <a:solidFill>
                <a:schemeClr val="accent6">
                  <a:lumMod val="50000"/>
                </a:schemeClr>
              </a:solidFill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18" name="Рисунок 17" descr="03.jpg"/>
          <p:cNvPicPr>
            <a:picLocks noChangeAspect="1"/>
          </p:cNvPicPr>
          <p:nvPr/>
        </p:nvPicPr>
        <p:blipFill>
          <a:blip r:embed="rId3" cstate="print"/>
          <a:srcRect t="21879"/>
          <a:stretch>
            <a:fillRect/>
          </a:stretch>
        </p:blipFill>
        <p:spPr>
          <a:xfrm>
            <a:off x="1763688" y="4394681"/>
            <a:ext cx="3384376" cy="1914639"/>
          </a:xfrm>
          <a:prstGeom prst="rect">
            <a:avLst/>
          </a:prstGeom>
          <a:ln w="3175">
            <a:noFill/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  <p:sp>
        <p:nvSpPr>
          <p:cNvPr id="19" name="TextBox 18"/>
          <p:cNvSpPr txBox="1"/>
          <p:nvPr/>
        </p:nvSpPr>
        <p:spPr>
          <a:xfrm>
            <a:off x="5436096" y="4509120"/>
            <a:ext cx="2088232" cy="40011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Гутное стекло</a:t>
            </a:r>
            <a:endParaRPr lang="ru-RU" sz="2000" b="1" dirty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36096" y="5085184"/>
            <a:ext cx="1224136" cy="40011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Витраж</a:t>
            </a:r>
            <a:endParaRPr lang="ru-RU" sz="2000" b="1" dirty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2" grpId="0" animBg="1"/>
      <p:bldP spid="13" grpId="0" animBg="1"/>
      <p:bldP spid="14" grpId="0" animBg="1"/>
      <p:bldP spid="10" grpId="0" animBg="1"/>
      <p:bldP spid="15" grpId="0"/>
      <p:bldP spid="19" grpId="0" animBg="1"/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539552" y="188640"/>
            <a:ext cx="8064896" cy="1080120"/>
          </a:xfrm>
          <a:prstGeom prst="roundRect">
            <a:avLst/>
          </a:prstGeom>
          <a:solidFill>
            <a:schemeClr val="accent1">
              <a:alpha val="68000"/>
            </a:schemeClr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0" y="18864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ВИДЫ СОВРЕМЕННОГО ВЫСТАВОЧНОГО ДЕКОРАТИВНОГО ИСКУССТВА</a:t>
            </a:r>
            <a:endParaRPr lang="ru-RU" sz="3200" b="1" dirty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1115616" y="1484784"/>
            <a:ext cx="288032" cy="288032"/>
          </a:xfrm>
          <a:prstGeom prst="star5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403648" y="1412776"/>
            <a:ext cx="43924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ХУДОЖЕСТВЕННАЯ КОВКА</a:t>
            </a:r>
            <a:endParaRPr lang="ru-RU" sz="2200" b="1" dirty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0" name="5-конечная звезда 9"/>
          <p:cNvSpPr/>
          <p:nvPr/>
        </p:nvSpPr>
        <p:spPr>
          <a:xfrm>
            <a:off x="1115616" y="3969241"/>
            <a:ext cx="288032" cy="288032"/>
          </a:xfrm>
          <a:prstGeom prst="star5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1403648" y="3897233"/>
            <a:ext cx="23042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  <a:t>ГОБЕЛЕН</a:t>
            </a:r>
            <a:endParaRPr lang="ru-RU" sz="2200" b="1" dirty="0">
              <a:solidFill>
                <a:schemeClr val="accent6">
                  <a:lumMod val="50000"/>
                </a:schemeClr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99992" y="1948770"/>
            <a:ext cx="93610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  <a:t>Ковка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499992" y="2524834"/>
            <a:ext cx="93610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  <a:t>Литье</a:t>
            </a:r>
          </a:p>
        </p:txBody>
      </p:sp>
      <p:pic>
        <p:nvPicPr>
          <p:cNvPr id="22" name="Рисунок 21" descr="31.jpg"/>
          <p:cNvPicPr>
            <a:picLocks noChangeAspect="1"/>
          </p:cNvPicPr>
          <p:nvPr/>
        </p:nvPicPr>
        <p:blipFill>
          <a:blip r:embed="rId2" cstate="print"/>
          <a:srcRect l="5000" b="6667"/>
          <a:stretch>
            <a:fillRect/>
          </a:stretch>
        </p:blipFill>
        <p:spPr>
          <a:xfrm>
            <a:off x="1835696" y="1916832"/>
            <a:ext cx="2160240" cy="1591755"/>
          </a:xfrm>
          <a:prstGeom prst="rect">
            <a:avLst/>
          </a:prstGeom>
          <a:ln w="3175">
            <a:noFill/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3" name="Рисунок 22" descr="49 гоб.jpg"/>
          <p:cNvPicPr>
            <a:picLocks noChangeAspect="1"/>
          </p:cNvPicPr>
          <p:nvPr/>
        </p:nvPicPr>
        <p:blipFill>
          <a:blip r:embed="rId3" cstate="print"/>
          <a:srcRect l="4119" r="5254"/>
          <a:stretch>
            <a:fillRect/>
          </a:stretch>
        </p:blipFill>
        <p:spPr>
          <a:xfrm>
            <a:off x="1475656" y="4365104"/>
            <a:ext cx="3168352" cy="1981200"/>
          </a:xfrm>
          <a:prstGeom prst="rect">
            <a:avLst/>
          </a:prstGeom>
          <a:ln w="3175">
            <a:noFill/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  <p:sp>
        <p:nvSpPr>
          <p:cNvPr id="24" name="5-конечная звезда 23"/>
          <p:cNvSpPr/>
          <p:nvPr/>
        </p:nvSpPr>
        <p:spPr>
          <a:xfrm>
            <a:off x="5364088" y="4437112"/>
            <a:ext cx="288032" cy="288032"/>
          </a:xfrm>
          <a:prstGeom prst="star5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5652120" y="4365104"/>
            <a:ext cx="23042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  <a:t>БАТИК</a:t>
            </a:r>
            <a:endParaRPr lang="ru-RU" sz="2200" b="1" dirty="0">
              <a:solidFill>
                <a:schemeClr val="accent6">
                  <a:lumMod val="50000"/>
                </a:schemeClr>
              </a:solidFill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26" name="Рисунок 25" descr="53 бат.jpg"/>
          <p:cNvPicPr>
            <a:picLocks noChangeAspect="1"/>
          </p:cNvPicPr>
          <p:nvPr/>
        </p:nvPicPr>
        <p:blipFill>
          <a:blip r:embed="rId4" cstate="print"/>
          <a:srcRect t="4851" r="3451" b="3801"/>
          <a:stretch>
            <a:fillRect/>
          </a:stretch>
        </p:blipFill>
        <p:spPr>
          <a:xfrm>
            <a:off x="5436096" y="4869160"/>
            <a:ext cx="2099121" cy="1572291"/>
          </a:xfrm>
          <a:prstGeom prst="rect">
            <a:avLst/>
          </a:prstGeom>
          <a:ln w="3175">
            <a:noFill/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 animBg="1"/>
      <p:bldP spid="15" grpId="0"/>
      <p:bldP spid="14" grpId="0" animBg="1"/>
      <p:bldP spid="21" grpId="0" animBg="1"/>
      <p:bldP spid="24" grpId="0" animBg="1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0" y="620688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ХУДОЖЕСТВЕННАЯ КЕРАМИКА</a:t>
            </a:r>
            <a:endParaRPr lang="ru-RU" sz="4000" b="1" dirty="0">
              <a:solidFill>
                <a:srgbClr val="002060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55576" y="1268760"/>
            <a:ext cx="7632848" cy="504056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899592" y="1268760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Это изделия из цветной обожжённой глины</a:t>
            </a:r>
            <a:endParaRPr lang="ru-RU" sz="2400" b="1" dirty="0">
              <a:solidFill>
                <a:srgbClr val="002060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5576" y="2132856"/>
            <a:ext cx="2232248" cy="40011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Фарфор и фаянс</a:t>
            </a:r>
            <a:endParaRPr lang="ru-RU" sz="2000" b="1" dirty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67944" y="2132856"/>
            <a:ext cx="1584176" cy="40011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Майолика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020272" y="2132856"/>
            <a:ext cx="1584176" cy="40011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Терракота</a:t>
            </a:r>
          </a:p>
        </p:txBody>
      </p:sp>
      <p:cxnSp>
        <p:nvCxnSpPr>
          <p:cNvPr id="15" name="Прямая со стрелкой 14"/>
          <p:cNvCxnSpPr/>
          <p:nvPr/>
        </p:nvCxnSpPr>
        <p:spPr>
          <a:xfrm flipH="1">
            <a:off x="2051720" y="1772816"/>
            <a:ext cx="504056" cy="36004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7092280" y="1772816"/>
            <a:ext cx="504056" cy="36004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endCxn id="12" idx="0"/>
          </p:cNvCxnSpPr>
          <p:nvPr/>
        </p:nvCxnSpPr>
        <p:spPr>
          <a:xfrm>
            <a:off x="4860032" y="1772816"/>
            <a:ext cx="0" cy="36004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95536" y="2564904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Cambria" pitchFamily="18" charset="0"/>
                <a:ea typeface="Cambria" pitchFamily="18" charset="0"/>
              </a:rPr>
              <a:t>Это изделия из более тонких белых глин</a:t>
            </a:r>
            <a:endParaRPr lang="ru-RU" b="1" dirty="0"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20" name="Рисунок 19" descr="21 фаянс.jpg"/>
          <p:cNvPicPr>
            <a:picLocks noChangeAspect="1"/>
          </p:cNvPicPr>
          <p:nvPr/>
        </p:nvPicPr>
        <p:blipFill>
          <a:blip r:embed="rId2" cstate="print"/>
          <a:srcRect l="4851" t="16400" r="6657"/>
          <a:stretch>
            <a:fillRect/>
          </a:stretch>
        </p:blipFill>
        <p:spPr>
          <a:xfrm>
            <a:off x="179512" y="3284984"/>
            <a:ext cx="1440160" cy="1224135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1" name="Рисунок 20" descr="22 фаянс.jpg"/>
          <p:cNvPicPr>
            <a:picLocks noChangeAspect="1"/>
          </p:cNvPicPr>
          <p:nvPr/>
        </p:nvPicPr>
        <p:blipFill>
          <a:blip r:embed="rId3" cstate="print"/>
          <a:srcRect r="26087" b="1635"/>
          <a:stretch>
            <a:fillRect/>
          </a:stretch>
        </p:blipFill>
        <p:spPr>
          <a:xfrm>
            <a:off x="1763687" y="3284984"/>
            <a:ext cx="1387354" cy="1224136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  <p:sp>
        <p:nvSpPr>
          <p:cNvPr id="22" name="TextBox 21"/>
          <p:cNvSpPr txBox="1"/>
          <p:nvPr/>
        </p:nvSpPr>
        <p:spPr>
          <a:xfrm>
            <a:off x="3419872" y="2564904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Cambria" pitchFamily="18" charset="0"/>
                <a:ea typeface="Cambria" pitchFamily="18" charset="0"/>
              </a:rPr>
              <a:t>Это изделия из красной крупнозернистой глины</a:t>
            </a:r>
            <a:endParaRPr lang="ru-RU" b="1" dirty="0"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23" name="Рисунок 22" descr="24 майолик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63886" y="3284985"/>
            <a:ext cx="1512169" cy="1273456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4" name="Рисунок 23" descr="26 майлик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20072" y="3284984"/>
            <a:ext cx="1152128" cy="1273249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  <p:sp>
        <p:nvSpPr>
          <p:cNvPr id="25" name="Скругленный прямоугольник 24"/>
          <p:cNvSpPr/>
          <p:nvPr/>
        </p:nvSpPr>
        <p:spPr>
          <a:xfrm>
            <a:off x="179512" y="4725144"/>
            <a:ext cx="6264696" cy="13681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251520" y="4725144"/>
            <a:ext cx="60486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   Такие гончарные изделия обжигают в печи при высокой температуре, наносят роспись, покрывают глазурью и эмалями для большего блеска.</a:t>
            </a:r>
            <a:endParaRPr lang="ru-RU" sz="2000" b="1" dirty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588224" y="2564904"/>
            <a:ext cx="24482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Cambria" pitchFamily="18" charset="0"/>
                <a:ea typeface="Cambria" pitchFamily="18" charset="0"/>
              </a:rPr>
              <a:t>   «ЖЖЁНАЯ ЗЕМЛЯ»</a:t>
            </a:r>
          </a:p>
          <a:p>
            <a:pPr algn="ctr"/>
            <a:r>
              <a:rPr lang="ru-RU" b="1" dirty="0" smtClean="0">
                <a:latin typeface="Cambria" pitchFamily="18" charset="0"/>
                <a:ea typeface="Cambria" pitchFamily="18" charset="0"/>
              </a:rPr>
              <a:t>Изделия с натуральным естественным цветом глины</a:t>
            </a:r>
            <a:endParaRPr lang="ru-RU" b="1" dirty="0"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28" name="Рисунок 27" descr="29 терракота.jpg"/>
          <p:cNvPicPr>
            <a:picLocks noChangeAspect="1"/>
          </p:cNvPicPr>
          <p:nvPr/>
        </p:nvPicPr>
        <p:blipFill>
          <a:blip r:embed="rId6" cstate="print"/>
          <a:srcRect t="8001"/>
          <a:stretch>
            <a:fillRect/>
          </a:stretch>
        </p:blipFill>
        <p:spPr>
          <a:xfrm>
            <a:off x="6660231" y="4149080"/>
            <a:ext cx="2363251" cy="1872208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9" grpId="0"/>
      <p:bldP spid="22" grpId="0"/>
      <p:bldP spid="25" grpId="0" animBg="1"/>
      <p:bldP spid="26" grpId="0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0" y="620688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ХУДОЖЕСТВЕННАЯ КЕРАМИКА</a:t>
            </a:r>
            <a:endParaRPr lang="ru-RU" sz="4000" b="1" dirty="0">
              <a:solidFill>
                <a:srgbClr val="002060"/>
              </a:solidFill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29" name="Рисунок 28" descr="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340768"/>
            <a:ext cx="1800200" cy="1800200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" name="Рисунок 29" descr="23 майоли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99792" y="1268760"/>
            <a:ext cx="2808312" cy="1822059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1" name="Рисунок 30" descr="1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0800000" flipV="1">
            <a:off x="2555776" y="3284984"/>
            <a:ext cx="1872208" cy="1690839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2" name="Рисунок 31" descr="1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55776" y="5229200"/>
            <a:ext cx="1920213" cy="1440160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3" name="Рисунок 32" descr="25 мацолика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732240" y="4439684"/>
            <a:ext cx="2160240" cy="1653612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4" name="Рисунок 33" descr="27 терракота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300192" y="1340768"/>
            <a:ext cx="2057740" cy="2587101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6" name="Рисунок 35" descr="28 терракота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716016" y="3717032"/>
            <a:ext cx="1798295" cy="2880320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7" name="Рисунок 36" descr="30 терракота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38019" y="3570480"/>
            <a:ext cx="1757717" cy="2810848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0" y="620688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ХУДОЖЕСТВЕННОЕ СТЕКЛО</a:t>
            </a:r>
            <a:endParaRPr lang="ru-RU" sz="4000" b="1" dirty="0">
              <a:solidFill>
                <a:srgbClr val="002060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55576" y="1268760"/>
            <a:ext cx="7632848" cy="504056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899592" y="1268760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Это изделия из стекла</a:t>
            </a:r>
            <a:endParaRPr lang="ru-RU" sz="2400" b="1" dirty="0">
              <a:solidFill>
                <a:srgbClr val="002060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5576" y="2272804"/>
            <a:ext cx="2232248" cy="40011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Гутное стекло</a:t>
            </a:r>
            <a:endParaRPr lang="ru-RU" sz="2000" b="1" dirty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44208" y="2272804"/>
            <a:ext cx="2160240" cy="40011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Витраж</a:t>
            </a:r>
          </a:p>
        </p:txBody>
      </p:sp>
      <p:cxnSp>
        <p:nvCxnSpPr>
          <p:cNvPr id="15" name="Прямая со стрелкой 14"/>
          <p:cNvCxnSpPr/>
          <p:nvPr/>
        </p:nvCxnSpPr>
        <p:spPr>
          <a:xfrm flipH="1">
            <a:off x="2051720" y="1772816"/>
            <a:ext cx="504056" cy="50405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endCxn id="13" idx="0"/>
          </p:cNvCxnSpPr>
          <p:nvPr/>
        </p:nvCxnSpPr>
        <p:spPr>
          <a:xfrm>
            <a:off x="7092280" y="1772816"/>
            <a:ext cx="432048" cy="4999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95536" y="2704852"/>
            <a:ext cx="28803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Cambria" pitchFamily="18" charset="0"/>
                <a:ea typeface="Cambria" pitchFamily="18" charset="0"/>
              </a:rPr>
              <a:t>Это выдувное стекло, получаемое ручным способом. Его выдувает мастер-стеклодув</a:t>
            </a:r>
            <a:endParaRPr lang="ru-RU" b="1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868144" y="2704852"/>
            <a:ext cx="30963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Cambria" pitchFamily="18" charset="0"/>
                <a:ea typeface="Cambria" pitchFamily="18" charset="0"/>
              </a:rPr>
              <a:t>Изделия из соединенных кусочков цветного стекла с рисунком определенного характера. Изделие, рассчитанное на сквозное освещение используют для заполнения проема</a:t>
            </a:r>
            <a:endParaRPr lang="ru-RU" b="1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059832" y="1765265"/>
            <a:ext cx="33123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ambria" pitchFamily="18" charset="0"/>
                <a:ea typeface="Cambria" pitchFamily="18" charset="0"/>
              </a:rPr>
              <a:t>Работа </a:t>
            </a:r>
          </a:p>
          <a:p>
            <a:pPr algn="ctr"/>
            <a:r>
              <a:rPr lang="ru-RU" sz="2000" b="1" dirty="0" smtClean="0">
                <a:latin typeface="Cambria" pitchFamily="18" charset="0"/>
                <a:ea typeface="Cambria" pitchFamily="18" charset="0"/>
              </a:rPr>
              <a:t>художника-стекольщика  </a:t>
            </a:r>
          </a:p>
          <a:p>
            <a:pPr algn="ctr"/>
            <a:r>
              <a:rPr lang="ru-RU" sz="2000" b="1" dirty="0" smtClean="0">
                <a:latin typeface="Cambria" pitchFamily="18" charset="0"/>
                <a:ea typeface="Cambria" pitchFamily="18" charset="0"/>
              </a:rPr>
              <a:t>очень сложна!</a:t>
            </a:r>
            <a:endParaRPr lang="ru-RU" sz="2000" b="1" dirty="0"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32" name="Рисунок 31" descr="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3912994"/>
            <a:ext cx="2952328" cy="2678163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3" name="Рисунок 32" descr="08.jpg"/>
          <p:cNvPicPr>
            <a:picLocks noChangeAspect="1"/>
          </p:cNvPicPr>
          <p:nvPr/>
        </p:nvPicPr>
        <p:blipFill>
          <a:blip r:embed="rId3" cstate="print"/>
          <a:srcRect l="16912" r="12055"/>
          <a:stretch>
            <a:fillRect/>
          </a:stretch>
        </p:blipFill>
        <p:spPr>
          <a:xfrm>
            <a:off x="3851920" y="3933056"/>
            <a:ext cx="1512168" cy="2736304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4" name="Рисунок 33" descr="44.jpg"/>
          <p:cNvPicPr>
            <a:picLocks noChangeAspect="1"/>
          </p:cNvPicPr>
          <p:nvPr/>
        </p:nvPicPr>
        <p:blipFill>
          <a:blip r:embed="rId4" cstate="print"/>
          <a:srcRect t="11272" b="15461"/>
          <a:stretch>
            <a:fillRect/>
          </a:stretch>
        </p:blipFill>
        <p:spPr>
          <a:xfrm>
            <a:off x="6084168" y="5006332"/>
            <a:ext cx="2732403" cy="1735036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76200" dir="2700000" sx="103000" sy="103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9" grpId="0"/>
      <p:bldP spid="27" grpId="0"/>
      <p:bldP spid="29" grpId="0" build="allAtOnce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8025</TotalTime>
  <Words>272</Words>
  <Application>Microsoft Office PowerPoint</Application>
  <PresentationFormat>Экран (4:3)</PresentationFormat>
  <Paragraphs>60</Paragraphs>
  <Slides>11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  <vt:variant>
        <vt:lpstr>Произвольные показы</vt:lpstr>
      </vt:variant>
      <vt:variant>
        <vt:i4>1</vt:i4>
      </vt:variant>
    </vt:vector>
  </HeadingPairs>
  <TitlesOfParts>
    <vt:vector size="18" baseType="lpstr">
      <vt:lpstr>Calibri</vt:lpstr>
      <vt:lpstr>Cambria</vt:lpstr>
      <vt:lpstr>Georgia</vt:lpstr>
      <vt:lpstr>Trebuchet MS</vt:lpstr>
      <vt:lpstr>Wingdings 2</vt:lpstr>
      <vt:lpstr>Городская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Произвольный показ 1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Microsoft</dc:creator>
  <cp:lastModifiedBy>Пользователь Windows</cp:lastModifiedBy>
  <cp:revision>55</cp:revision>
  <dcterms:created xsi:type="dcterms:W3CDTF">2020-04-10T03:00:21Z</dcterms:created>
  <dcterms:modified xsi:type="dcterms:W3CDTF">2022-03-05T01:44:49Z</dcterms:modified>
</cp:coreProperties>
</file>