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595A7-9605-4A95-8451-50B5D9690CF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42D1-6105-4E48-8695-0F4409D82E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6606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595A7-9605-4A95-8451-50B5D9690CF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42D1-6105-4E48-8695-0F4409D82E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8243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595A7-9605-4A95-8451-50B5D9690CF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42D1-6105-4E48-8695-0F4409D82E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7447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595A7-9605-4A95-8451-50B5D9690CF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42D1-6105-4E48-8695-0F4409D82E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2669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595A7-9605-4A95-8451-50B5D9690CF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42D1-6105-4E48-8695-0F4409D82E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5572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595A7-9605-4A95-8451-50B5D9690CF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42D1-6105-4E48-8695-0F4409D82E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9125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595A7-9605-4A95-8451-50B5D9690CF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42D1-6105-4E48-8695-0F4409D82E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315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595A7-9605-4A95-8451-50B5D9690CF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42D1-6105-4E48-8695-0F4409D82E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1009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595A7-9605-4A95-8451-50B5D9690CF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42D1-6105-4E48-8695-0F4409D82E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5275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595A7-9605-4A95-8451-50B5D9690CF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42D1-6105-4E48-8695-0F4409D82E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4904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595A7-9605-4A95-8451-50B5D9690CF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42D1-6105-4E48-8695-0F4409D82E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8134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595A7-9605-4A95-8451-50B5D9690CF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F42D1-6105-4E48-8695-0F4409D82E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347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01" y="881002"/>
            <a:ext cx="3731172" cy="5804045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005019" y="181803"/>
            <a:ext cx="9385738" cy="5675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ДРЕВНИЕ СОБОРЫ – ГЛАВНЫЙ ХРАМ</a:t>
            </a:r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51181" y="836781"/>
            <a:ext cx="6209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Расположение</a:t>
            </a:r>
            <a:r>
              <a:rPr lang="ru-RU" dirty="0" smtClean="0"/>
              <a:t>: в центре города, на самом высоком месте, посреди большой площади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143481" y="1268097"/>
            <a:ext cx="2463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почему </a:t>
            </a:r>
            <a:r>
              <a:rPr lang="ru-RU" sz="2400" b="1" dirty="0" smtClean="0">
                <a:solidFill>
                  <a:srgbClr val="00B0F0"/>
                </a:solidFill>
                <a:latin typeface="Cambria" pitchFamily="18" charset="0"/>
                <a:ea typeface="Cambria" pitchFamily="18" charset="0"/>
              </a:rPr>
              <a:t>СОБОР</a:t>
            </a:r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?</a:t>
            </a:r>
            <a:endParaRPr lang="ru-RU" sz="24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0192104" y="1721102"/>
            <a:ext cx="184558" cy="2768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732420" y="1972772"/>
            <a:ext cx="31039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Жители всей округи собирались на церковные службы, здесь же зачитывались княжеские указы, провозглашались важные решения</a:t>
            </a:r>
            <a:endParaRPr lang="ru-RU" sz="16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3514987" y="2701255"/>
            <a:ext cx="1300293" cy="46978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1979802" y="2667699"/>
            <a:ext cx="2818700" cy="49495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4781725" y="2499919"/>
            <a:ext cx="1602297" cy="35233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Закомары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551963" y="2382473"/>
            <a:ext cx="738231" cy="37750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503338" y="2140590"/>
            <a:ext cx="1115735" cy="35233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Глава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flipH="1" flipV="1">
            <a:off x="4353886" y="5251508"/>
            <a:ext cx="1392572" cy="74662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3498209" y="5519956"/>
            <a:ext cx="2197916" cy="57045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 flipV="1">
            <a:off x="2130803" y="5478011"/>
            <a:ext cx="3523377" cy="67950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1166069" y="5780015"/>
            <a:ext cx="4420999" cy="4949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Скругленный прямоугольник 28"/>
          <p:cNvSpPr/>
          <p:nvPr/>
        </p:nvSpPr>
        <p:spPr>
          <a:xfrm>
            <a:off x="5563300" y="5982748"/>
            <a:ext cx="1602297" cy="35233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Опоры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H="1" flipV="1">
            <a:off x="3867325" y="3322040"/>
            <a:ext cx="1761688" cy="110734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 flipV="1">
            <a:off x="2768367" y="3263317"/>
            <a:ext cx="2776756" cy="130868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 flipV="1">
            <a:off x="1543574" y="3414319"/>
            <a:ext cx="3934437" cy="123318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кругленный прямоугольник 37"/>
          <p:cNvSpPr/>
          <p:nvPr/>
        </p:nvSpPr>
        <p:spPr>
          <a:xfrm>
            <a:off x="5462632" y="4355284"/>
            <a:ext cx="1147893" cy="35233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Арки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flipH="1">
            <a:off x="3120704" y="1661020"/>
            <a:ext cx="578841" cy="33556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Скругленный прямоугольник 40"/>
          <p:cNvSpPr/>
          <p:nvPr/>
        </p:nvSpPr>
        <p:spPr>
          <a:xfrm>
            <a:off x="3684164" y="1403757"/>
            <a:ext cx="1115735" cy="35233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Купол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2" name="Рисунок 41" descr="Без назван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57535" y="3688002"/>
            <a:ext cx="4703806" cy="3046077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3" name="TextBox 42"/>
          <p:cNvSpPr txBox="1"/>
          <p:nvPr/>
        </p:nvSpPr>
        <p:spPr>
          <a:xfrm>
            <a:off x="7168728" y="3391266"/>
            <a:ext cx="4235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Cambria" pitchFamily="18" charset="0"/>
                <a:ea typeface="Cambria" pitchFamily="18" charset="0"/>
              </a:rPr>
              <a:t>Васнецов Виктор Михайлович «Три богатыря»</a:t>
            </a:r>
            <a:endParaRPr lang="ru-RU" sz="14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801509" y="1647562"/>
            <a:ext cx="1619075" cy="16112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Cambria" pitchFamily="18" charset="0"/>
                <a:ea typeface="Cambria" pitchFamily="18" charset="0"/>
              </a:rPr>
              <a:t>Ощущение величавой простоты и уверенной в себе силы!</a:t>
            </a:r>
            <a:endParaRPr lang="ru-RU" sz="16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96562" y="1128584"/>
            <a:ext cx="2092411" cy="3789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Каменный храм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777370" y="2930993"/>
            <a:ext cx="1602297" cy="35233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Своды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48" name="Скругленная соединительная линия 47"/>
          <p:cNvCxnSpPr/>
          <p:nvPr/>
        </p:nvCxnSpPr>
        <p:spPr>
          <a:xfrm rot="16200000" flipV="1">
            <a:off x="4976950" y="3513910"/>
            <a:ext cx="975359" cy="722810"/>
          </a:xfrm>
          <a:prstGeom prst="curvedConnector3">
            <a:avLst>
              <a:gd name="adj1" fmla="val 50000"/>
            </a:avLst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Скругленная соединительная линия 54"/>
          <p:cNvCxnSpPr/>
          <p:nvPr/>
        </p:nvCxnSpPr>
        <p:spPr>
          <a:xfrm rot="16200000" flipV="1">
            <a:off x="4010297" y="4210594"/>
            <a:ext cx="2612572" cy="931817"/>
          </a:xfrm>
          <a:prstGeom prst="curvedConnector3">
            <a:avLst>
              <a:gd name="adj1" fmla="val 41333"/>
            </a:avLst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983264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6" grpId="0" build="allAtOnce"/>
      <p:bldP spid="7" grpId="0" animBg="1"/>
      <p:bldP spid="8" grpId="0"/>
      <p:bldP spid="15" grpId="0" build="allAtOnce" animBg="1"/>
      <p:bldP spid="18" grpId="0" build="allAtOnce" animBg="1"/>
      <p:bldP spid="29" grpId="0" build="allAtOnce" animBg="1"/>
      <p:bldP spid="38" grpId="0" build="allAtOnce" animBg="1"/>
      <p:bldP spid="41" grpId="0" build="allAtOnce" animBg="1"/>
      <p:bldP spid="43" grpId="0"/>
      <p:bldP spid="44" grpId="0" build="allAtOnce" animBg="1"/>
      <p:bldP spid="45" grpId="0" build="allAtOnce" animBg="1"/>
      <p:bldP spid="46" grpId="0" build="allAtOnce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19" y="231232"/>
            <a:ext cx="7096069" cy="5854257"/>
          </a:xfrm>
        </p:spPr>
      </p:pic>
    </p:spTree>
    <p:extLst>
      <p:ext uri="{BB962C8B-B14F-4D97-AF65-F5344CB8AC3E}">
        <p14:creationId xmlns="" xmlns:p14="http://schemas.microsoft.com/office/powerpoint/2010/main" val="165781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63</Words>
  <Application>Microsoft Office PowerPoint</Application>
  <PresentationFormat>Произвольный</PresentationFormat>
  <Paragraphs>13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304-1</cp:lastModifiedBy>
  <cp:revision>12</cp:revision>
  <dcterms:created xsi:type="dcterms:W3CDTF">2020-11-24T04:37:18Z</dcterms:created>
  <dcterms:modified xsi:type="dcterms:W3CDTF">2022-11-17T04:22:55Z</dcterms:modified>
</cp:coreProperties>
</file>