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87" r:id="rId5"/>
    <p:sldId id="288" r:id="rId6"/>
    <p:sldId id="271" r:id="rId7"/>
    <p:sldId id="285" r:id="rId8"/>
    <p:sldId id="286" r:id="rId9"/>
    <p:sldId id="290" r:id="rId10"/>
    <p:sldId id="291" r:id="rId11"/>
    <p:sldId id="292" r:id="rId12"/>
    <p:sldId id="28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3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91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23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39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18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66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84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65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78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55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60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3644C5D-B702-4603-AE07-ACBB9652577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7629A70F-3204-40C0-88A4-740905B6D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3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4.emf"/><Relationship Id="rId3" Type="http://schemas.openxmlformats.org/officeDocument/2006/relationships/slide" Target="slide3.xml"/><Relationship Id="rId7" Type="http://schemas.openxmlformats.org/officeDocument/2006/relationships/image" Target="../media/image1.e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3.emf"/><Relationship Id="rId5" Type="http://schemas.openxmlformats.org/officeDocument/2006/relationships/slide" Target="slide5.xml"/><Relationship Id="rId15" Type="http://schemas.openxmlformats.org/officeDocument/2006/relationships/image" Target="../media/image5.emf"/><Relationship Id="rId10" Type="http://schemas.openxmlformats.org/officeDocument/2006/relationships/oleObject" Target="../embeddings/oleObject7.bin"/><Relationship Id="rId4" Type="http://schemas.openxmlformats.org/officeDocument/2006/relationships/slide" Target="slide4.xml"/><Relationship Id="rId9" Type="http://schemas.openxmlformats.org/officeDocument/2006/relationships/image" Target="../media/image2.emf"/><Relationship Id="rId1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oleObject" Target="../embeddings/oleObject4.bin"/><Relationship Id="rId3" Type="http://schemas.openxmlformats.org/officeDocument/2006/relationships/slide" Target="slide6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11.xml"/><Relationship Id="rId11" Type="http://schemas.openxmlformats.org/officeDocument/2006/relationships/oleObject" Target="../embeddings/oleObject3.bin"/><Relationship Id="rId5" Type="http://schemas.openxmlformats.org/officeDocument/2006/relationships/slide" Target="slide4.xml"/><Relationship Id="rId10" Type="http://schemas.openxmlformats.org/officeDocument/2006/relationships/image" Target="../media/image2.emf"/><Relationship Id="rId4" Type="http://schemas.openxmlformats.org/officeDocument/2006/relationships/slide" Target="slide3.xml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300" y="1490826"/>
            <a:ext cx="6877050" cy="2441448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буквенных выражений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9550" y="4162425"/>
            <a:ext cx="5880589" cy="118110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 и физики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СШ №73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Прокопишко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Ю.В.</a:t>
            </a:r>
          </a:p>
        </p:txBody>
      </p:sp>
    </p:spTree>
    <p:extLst>
      <p:ext uri="{BB962C8B-B14F-4D97-AF65-F5344CB8AC3E}">
        <p14:creationId xmlns:p14="http://schemas.microsoft.com/office/powerpoint/2010/main" val="6688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3838"/>
            <a:ext cx="2581275" cy="4601183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Проверка</a:t>
            </a:r>
            <a:br>
              <a:rPr lang="ru-RU" sz="4400" b="1" dirty="0" smtClean="0"/>
            </a:br>
            <a:r>
              <a:rPr lang="ru-RU" sz="4400" b="1" dirty="0" smtClean="0"/>
              <a:t>Повышенный уровень</a:t>
            </a:r>
            <a:endParaRPr lang="ru-RU" sz="4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4601" y="785728"/>
            <a:ext cx="64574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Раскройте скобки алгебраических выражений и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приведите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подобные слагаемые: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3(5x – 7y) – (7y – 8x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3*5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– 3*7y – 7y – (– 8x) =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15x – 21y – 7y + 8x = 15x + 8x – 21y – 7y = 23x – 28y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 startAt="2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-(-2a + 3b) +0,5(3c – 5b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– 3b +0,5*3c – 0,5*5b =     = 2a – 3b + 1,5c – 2,5b = 2a + 1,5c – 3b – 2,5b =                        = 2a +1,5c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5,5b   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 startAt="2"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 startAt="2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(-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7,2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–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4,03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3*(–0,4m) + 3*7,2n – 3*4,03 =         =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1,2m + 21,6n – 12,09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 startAt="2"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 startAt="2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-4(2,04s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3,1n + 0,23t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– 4*2,04s –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4*(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n) + (-4) * 0,23t = =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8,16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+ 12,1n – 0,92t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 startAt="2"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Крест 5">
            <a:hlinkClick r:id="" action="ppaction://hlinkshowjump?jump=lastslide"/>
          </p:cNvPr>
          <p:cNvSpPr/>
          <p:nvPr/>
        </p:nvSpPr>
        <p:spPr>
          <a:xfrm rot="2679699">
            <a:off x="8466172" y="198918"/>
            <a:ext cx="419100" cy="419100"/>
          </a:xfrm>
          <a:prstGeom prst="plus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882009" y="6366631"/>
            <a:ext cx="333375" cy="35956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215384" y="6271380"/>
            <a:ext cx="304800" cy="45482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1520184" y="6180893"/>
            <a:ext cx="276225" cy="545307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312884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3838"/>
            <a:ext cx="2581275" cy="4601183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Проверка</a:t>
            </a:r>
            <a:br>
              <a:rPr lang="ru-RU" sz="4400" b="1" dirty="0" smtClean="0"/>
            </a:br>
            <a:r>
              <a:rPr lang="ru-RU" sz="4400" b="1" dirty="0" smtClean="0"/>
              <a:t>Профильный уровень</a:t>
            </a:r>
            <a:endParaRPr lang="ru-RU" sz="4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81275" y="709528"/>
            <a:ext cx="61626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Раскройте скобки алгебраических выражений и </a:t>
            </a:r>
          </a:p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приведите подобные слагаемые:</a:t>
            </a: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=0,5x-6</a:t>
            </a: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= 4 – 0,4y</a:t>
            </a: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= –0,55m – 1,71n</a:t>
            </a: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Крест 5">
            <a:hlinkClick r:id="" action="ppaction://hlinkshowjump?jump=lastslide"/>
          </p:cNvPr>
          <p:cNvSpPr/>
          <p:nvPr/>
        </p:nvSpPr>
        <p:spPr>
          <a:xfrm rot="2679699">
            <a:off x="8466172" y="198918"/>
            <a:ext cx="419100" cy="419100"/>
          </a:xfrm>
          <a:prstGeom prst="plus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882009" y="6366631"/>
            <a:ext cx="333375" cy="35956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215384" y="6271380"/>
            <a:ext cx="304800" cy="45482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9" name="Прямоугольник 8">
            <a:hlinkClick r:id="rId5" action="ppaction://hlinksldjump"/>
          </p:cNvPr>
          <p:cNvSpPr/>
          <p:nvPr/>
        </p:nvSpPr>
        <p:spPr>
          <a:xfrm>
            <a:off x="1520184" y="6180893"/>
            <a:ext cx="276225" cy="545307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531848"/>
              </p:ext>
            </p:extLst>
          </p:nvPr>
        </p:nvGraphicFramePr>
        <p:xfrm>
          <a:off x="1301109" y="1672344"/>
          <a:ext cx="5943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Документ" r:id="rId6" imgW="5946576" imgH="524044" progId="Word.Document.12">
                  <p:embed/>
                </p:oleObj>
              </mc:Choice>
              <mc:Fallback>
                <p:oleObj name="Документ" r:id="rId6" imgW="5946576" imgH="524044" progId="Word.Document.12">
                  <p:embed/>
                  <p:pic>
                    <p:nvPicPr>
                      <p:cNvPr id="17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109" y="1672344"/>
                        <a:ext cx="59436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30534"/>
              </p:ext>
            </p:extLst>
          </p:nvPr>
        </p:nvGraphicFramePr>
        <p:xfrm>
          <a:off x="1596384" y="2304750"/>
          <a:ext cx="5943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Документ" r:id="rId8" imgW="5946576" imgH="528369" progId="Word.Document.12">
                  <p:embed/>
                </p:oleObj>
              </mc:Choice>
              <mc:Fallback>
                <p:oleObj name="Документ" r:id="rId8" imgW="5946576" imgH="528369" progId="Word.Document.12">
                  <p:embed/>
                  <p:pic>
                    <p:nvPicPr>
                      <p:cNvPr id="19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6384" y="2304750"/>
                        <a:ext cx="59436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101351"/>
              </p:ext>
            </p:extLst>
          </p:nvPr>
        </p:nvGraphicFramePr>
        <p:xfrm>
          <a:off x="882009" y="2955885"/>
          <a:ext cx="59436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Документ" r:id="rId10" imgW="5946576" imgH="519359" progId="Word.Document.12">
                  <p:embed/>
                </p:oleObj>
              </mc:Choice>
              <mc:Fallback>
                <p:oleObj name="Документ" r:id="rId10" imgW="5946576" imgH="519359" progId="Word.Document.12">
                  <p:embed/>
                  <p:pic>
                    <p:nvPicPr>
                      <p:cNvPr id="21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009" y="2955885"/>
                        <a:ext cx="59436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336072"/>
              </p:ext>
            </p:extLst>
          </p:nvPr>
        </p:nvGraphicFramePr>
        <p:xfrm>
          <a:off x="1658296" y="3599928"/>
          <a:ext cx="5943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Документ" r:id="rId12" imgW="5946576" imgH="524044" progId="Word.Document.12">
                  <p:embed/>
                </p:oleObj>
              </mc:Choice>
              <mc:Fallback>
                <p:oleObj name="Документ" r:id="rId12" imgW="5946576" imgH="524044" progId="Word.Document.12">
                  <p:embed/>
                  <p:pic>
                    <p:nvPicPr>
                      <p:cNvPr id="23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296" y="3599928"/>
                        <a:ext cx="59436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91417" y="409474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3861441" y="37271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385856"/>
              </p:ext>
            </p:extLst>
          </p:nvPr>
        </p:nvGraphicFramePr>
        <p:xfrm>
          <a:off x="3785241" y="2299012"/>
          <a:ext cx="59436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Документ" r:id="rId14" imgW="5946576" imgH="519359" progId="Word.Document.12">
                  <p:embed/>
                </p:oleObj>
              </mc:Choice>
              <mc:Fallback>
                <p:oleObj name="Документ" r:id="rId14" imgW="5946576" imgH="519359" progId="Word.Document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5241" y="2299012"/>
                        <a:ext cx="59436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42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4575" y="5112754"/>
            <a:ext cx="1327149" cy="69799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Молодец!</a:t>
            </a:r>
            <a:endParaRPr lang="ru-RU" b="1" dirty="0"/>
          </a:p>
        </p:txBody>
      </p:sp>
      <p:pic>
        <p:nvPicPr>
          <p:cNvPr id="1026" name="Picture 2" descr="Идеи на тему «Доя оценивания смайлики» (36) | смайлики, смешные рожи,  смешные смайл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025" y="1035558"/>
            <a:ext cx="4286250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6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" y="1485901"/>
            <a:ext cx="2524125" cy="3665115"/>
          </a:xfrm>
        </p:spPr>
        <p:txBody>
          <a:bodyPr>
            <a:normAutofit/>
          </a:bodyPr>
          <a:lstStyle/>
          <a:p>
            <a:r>
              <a:rPr lang="ru-RU" sz="3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 уровень выполнения заданий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95624" y="3600450"/>
            <a:ext cx="1238250" cy="86677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4333875" y="2937130"/>
            <a:ext cx="1695449" cy="153009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6029324" y="2143125"/>
            <a:ext cx="2138132" cy="23241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3176586" y="3849171"/>
            <a:ext cx="1157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Базовый</a:t>
            </a:r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448173" y="3473676"/>
            <a:ext cx="1581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Повышенный</a:t>
            </a:r>
          </a:p>
        </p:txBody>
      </p:sp>
      <p:sp>
        <p:nvSpPr>
          <p:cNvPr id="11" name="TextBox 10">
            <a:hlinkClick r:id="rId3" action="ppaction://hlinksldjump"/>
          </p:cNvPr>
          <p:cNvSpPr txBox="1"/>
          <p:nvPr/>
        </p:nvSpPr>
        <p:spPr>
          <a:xfrm>
            <a:off x="6350677" y="3097426"/>
            <a:ext cx="14954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>
                <a:solidFill>
                  <a:schemeClr val="bg1"/>
                </a:solidFill>
              </a:rPr>
              <a:t>Высокий</a:t>
            </a:r>
          </a:p>
        </p:txBody>
      </p:sp>
    </p:spTree>
    <p:extLst>
      <p:ext uri="{BB962C8B-B14F-4D97-AF65-F5344CB8AC3E}">
        <p14:creationId xmlns:p14="http://schemas.microsoft.com/office/powerpoint/2010/main" val="13658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90" y="1655043"/>
            <a:ext cx="2411468" cy="3450887"/>
          </a:xfrm>
        </p:spPr>
        <p:txBody>
          <a:bodyPr vert="horz">
            <a:noAutofit/>
          </a:bodyPr>
          <a:lstStyle/>
          <a:p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</a:t>
            </a:r>
            <a:b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</a:p>
        </p:txBody>
      </p:sp>
      <p:sp>
        <p:nvSpPr>
          <p:cNvPr id="6" name="Сердце 5">
            <a:hlinkClick r:id="rId2" action="ppaction://hlinksldjump"/>
          </p:cNvPr>
          <p:cNvSpPr/>
          <p:nvPr/>
        </p:nvSpPr>
        <p:spPr>
          <a:xfrm>
            <a:off x="171935" y="6283448"/>
            <a:ext cx="447676" cy="466725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82009" y="6366631"/>
            <a:ext cx="333375" cy="35956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1241356" y="6283448"/>
            <a:ext cx="304800" cy="45482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1539294" y="6192961"/>
            <a:ext cx="276225" cy="5453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" name="Стрелка вправо 3">
            <a:hlinkClick r:id="rId5" action="ppaction://hlinksldjump"/>
          </p:cNvPr>
          <p:cNvSpPr/>
          <p:nvPr/>
        </p:nvSpPr>
        <p:spPr>
          <a:xfrm>
            <a:off x="7477126" y="6352505"/>
            <a:ext cx="1494939" cy="385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73145" y="1302994"/>
            <a:ext cx="5836470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Раскройте скобки в </a:t>
            </a:r>
            <a:r>
              <a:rPr lang="ru-RU" sz="21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алгебраических </a:t>
            </a:r>
            <a:r>
              <a:rPr lang="ru-RU" sz="210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выражениях:</a:t>
            </a: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(5x – 7y)</a:t>
            </a: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7y – 8x)</a:t>
            </a: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+ 3b)</a:t>
            </a: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*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4m 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85763" indent="-385763">
              <a:buFont typeface="+mj-lt"/>
              <a:buAutoNum type="alphaLcParenR"/>
            </a:pP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*(7s – 5n + 2t)</a:t>
            </a: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Крест 2">
            <a:hlinkClick r:id="" action="ppaction://hlinkshowjump?jump=lastslide"/>
          </p:cNvPr>
          <p:cNvSpPr/>
          <p:nvPr/>
        </p:nvSpPr>
        <p:spPr>
          <a:xfrm rot="2679699">
            <a:off x="8466172" y="198918"/>
            <a:ext cx="419100" cy="419100"/>
          </a:xfrm>
          <a:prstGeom prst="plus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hlinkClick r:id="rId5" action="ppaction://hlinksldjump"/>
          </p:cNvPr>
          <p:cNvSpPr txBox="1"/>
          <p:nvPr/>
        </p:nvSpPr>
        <p:spPr>
          <a:xfrm>
            <a:off x="7477126" y="6366631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Проверка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866" y="1686844"/>
            <a:ext cx="2632716" cy="3450887"/>
          </a:xfrm>
        </p:spPr>
        <p:txBody>
          <a:bodyPr>
            <a:no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уровень</a:t>
            </a:r>
          </a:p>
        </p:txBody>
      </p:sp>
      <p:sp>
        <p:nvSpPr>
          <p:cNvPr id="6" name="Сердце 5">
            <a:hlinkClick r:id="rId2" action="ppaction://hlinksldjump"/>
          </p:cNvPr>
          <p:cNvSpPr/>
          <p:nvPr/>
        </p:nvSpPr>
        <p:spPr>
          <a:xfrm>
            <a:off x="171935" y="6283448"/>
            <a:ext cx="447676" cy="466725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882009" y="6366631"/>
            <a:ext cx="333375" cy="35956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Прямоугольник 7"/>
          <p:cNvSpPr/>
          <p:nvPr/>
        </p:nvSpPr>
        <p:spPr>
          <a:xfrm>
            <a:off x="1215384" y="6271380"/>
            <a:ext cx="304800" cy="4548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1577334" y="6180893"/>
            <a:ext cx="276225" cy="5453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" name="Прямоугольник 9"/>
          <p:cNvSpPr/>
          <p:nvPr/>
        </p:nvSpPr>
        <p:spPr>
          <a:xfrm>
            <a:off x="2711451" y="1395328"/>
            <a:ext cx="5732275" cy="36471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Раскройте скобки алгебраических выражений и </a:t>
            </a:r>
            <a:endParaRPr lang="ru-RU" sz="2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приведите 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подобные слагаемые:</a:t>
            </a: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3(5x – 7y) – (7y – 8x)</a:t>
            </a: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-(-2a + 3b) +0,5(3c – 5b)</a:t>
            </a: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(-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7,2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–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4,03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85763" indent="-385763">
              <a:buFont typeface="+mj-lt"/>
              <a:buAutoNum type="alphaLcParenR"/>
            </a:pP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-4(2,04s – 3,1n + 0,23t)</a:t>
            </a: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Крест 10">
            <a:hlinkClick r:id="" action="ppaction://hlinkshowjump?jump=lastslide"/>
          </p:cNvPr>
          <p:cNvSpPr/>
          <p:nvPr/>
        </p:nvSpPr>
        <p:spPr>
          <a:xfrm rot="2679699">
            <a:off x="8466172" y="198918"/>
            <a:ext cx="419100" cy="419100"/>
          </a:xfrm>
          <a:prstGeom prst="plus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7477126" y="6352505"/>
            <a:ext cx="1494939" cy="385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" name="TextBox 12">
            <a:hlinkClick r:id="rId5" action="ppaction://hlinksldjump"/>
          </p:cNvPr>
          <p:cNvSpPr txBox="1"/>
          <p:nvPr/>
        </p:nvSpPr>
        <p:spPr>
          <a:xfrm>
            <a:off x="7477126" y="6366631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Проверка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2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734" y="1740768"/>
            <a:ext cx="2571751" cy="3450887"/>
          </a:xfrm>
        </p:spPr>
        <p:txBody>
          <a:bodyPr>
            <a:no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Профильный уровень</a:t>
            </a:r>
          </a:p>
        </p:txBody>
      </p:sp>
      <p:sp>
        <p:nvSpPr>
          <p:cNvPr id="6" name="Сердце 5">
            <a:hlinkClick r:id="rId3" action="ppaction://hlinksldjump"/>
          </p:cNvPr>
          <p:cNvSpPr/>
          <p:nvPr/>
        </p:nvSpPr>
        <p:spPr>
          <a:xfrm>
            <a:off x="171935" y="6283448"/>
            <a:ext cx="447676" cy="466725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882009" y="6366631"/>
            <a:ext cx="333375" cy="35956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Прямоугольник 7">
            <a:hlinkClick r:id="rId5" action="ppaction://hlinksldjump"/>
          </p:cNvPr>
          <p:cNvSpPr/>
          <p:nvPr/>
        </p:nvSpPr>
        <p:spPr>
          <a:xfrm>
            <a:off x="1215384" y="6271380"/>
            <a:ext cx="304800" cy="45482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09270" y="6180893"/>
            <a:ext cx="276225" cy="54530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" name="Прямоугольник 9"/>
          <p:cNvSpPr/>
          <p:nvPr/>
        </p:nvSpPr>
        <p:spPr>
          <a:xfrm>
            <a:off x="2711451" y="1395328"/>
            <a:ext cx="5732275" cy="36471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Раскройте скобки алгебраических выражений и </a:t>
            </a:r>
            <a:endParaRPr lang="ru-RU" sz="2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приведите 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подобные слагаемые:</a:t>
            </a: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Крест 10">
            <a:hlinkClick r:id="" action="ppaction://hlinkshowjump?jump=lastslide"/>
          </p:cNvPr>
          <p:cNvSpPr/>
          <p:nvPr/>
        </p:nvSpPr>
        <p:spPr>
          <a:xfrm rot="2679699">
            <a:off x="8466172" y="198918"/>
            <a:ext cx="419100" cy="419100"/>
          </a:xfrm>
          <a:prstGeom prst="plus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7477126" y="6352505"/>
            <a:ext cx="1494939" cy="385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" name="TextBox 12">
            <a:hlinkClick r:id="rId6" action="ppaction://hlinksldjump"/>
          </p:cNvPr>
          <p:cNvSpPr txBox="1"/>
          <p:nvPr/>
        </p:nvSpPr>
        <p:spPr>
          <a:xfrm>
            <a:off x="7477126" y="6366631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Проверка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215384" y="198792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1400175" y="233389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961582"/>
              </p:ext>
            </p:extLst>
          </p:nvPr>
        </p:nvGraphicFramePr>
        <p:xfrm>
          <a:off x="1400175" y="2333890"/>
          <a:ext cx="5943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Документ" r:id="rId7" imgW="5946576" imgH="524044" progId="Word.Document.12">
                  <p:embed/>
                </p:oleObj>
              </mc:Choice>
              <mc:Fallback>
                <p:oleObj name="Документ" r:id="rId7" imgW="5946576" imgH="524044" progId="Word.Documen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2333890"/>
                        <a:ext cx="59436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695450" y="29769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212219"/>
              </p:ext>
            </p:extLst>
          </p:nvPr>
        </p:nvGraphicFramePr>
        <p:xfrm>
          <a:off x="1695450" y="2976960"/>
          <a:ext cx="5943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Документ" r:id="rId9" imgW="5946576" imgH="528369" progId="Word.Document.12">
                  <p:embed/>
                </p:oleObj>
              </mc:Choice>
              <mc:Fallback>
                <p:oleObj name="Документ" r:id="rId9" imgW="5946576" imgH="528369" progId="Word.Document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2976960"/>
                        <a:ext cx="59436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1133475" y="3648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979604"/>
              </p:ext>
            </p:extLst>
          </p:nvPr>
        </p:nvGraphicFramePr>
        <p:xfrm>
          <a:off x="1133475" y="3648560"/>
          <a:ext cx="59436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Документ" r:id="rId11" imgW="5946576" imgH="519359" progId="Word.Document.12">
                  <p:embed/>
                </p:oleObj>
              </mc:Choice>
              <mc:Fallback>
                <p:oleObj name="Документ" r:id="rId11" imgW="5946576" imgH="519359" progId="Word.Document.1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3648560"/>
                        <a:ext cx="59436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1695450" y="42566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813677"/>
              </p:ext>
            </p:extLst>
          </p:nvPr>
        </p:nvGraphicFramePr>
        <p:xfrm>
          <a:off x="1695450" y="4256668"/>
          <a:ext cx="5943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Документ" r:id="rId13" imgW="5946576" imgH="524044" progId="Word.Document.12">
                  <p:embed/>
                </p:oleObj>
              </mc:Choice>
              <mc:Fallback>
                <p:oleObj name="Документ" r:id="rId13" imgW="5946576" imgH="524044" progId="Word.Document.1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4256668"/>
                        <a:ext cx="59436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78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91" y="1061918"/>
            <a:ext cx="2355207" cy="890672"/>
          </a:xfrm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Autofit/>
          </a:bodyPr>
          <a:lstStyle/>
          <a:p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Подсказки: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hlinkClick r:id="rId2" action="ppaction://hlinksldjump"/>
          </p:cNvPr>
          <p:cNvSpPr txBox="1">
            <a:spLocks/>
          </p:cNvSpPr>
          <p:nvPr/>
        </p:nvSpPr>
        <p:spPr>
          <a:xfrm>
            <a:off x="189689" y="2331541"/>
            <a:ext cx="2210612" cy="890672"/>
          </a:xfrm>
          <a:prstGeom prst="rect">
            <a:avLst/>
          </a:prstGeom>
          <a:ln w="57150"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lIns="68580" tIns="34290" rIns="68580" bIns="3429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500" b="1" dirty="0">
                <a:latin typeface="CyrillicRibbon" pitchFamily="2" charset="0"/>
              </a:rPr>
              <a:t>Правила раскрытия скобок </a:t>
            </a:r>
          </a:p>
        </p:txBody>
      </p:sp>
      <p:sp>
        <p:nvSpPr>
          <p:cNvPr id="3" name="Заголовок 1">
            <a:hlinkClick r:id="rId3" action="ppaction://hlinksldjump"/>
            <a:extLst>
              <a:ext uri="{FF2B5EF4-FFF2-40B4-BE49-F238E27FC236}">
                <a16:creationId xmlns:a16="http://schemas.microsoft.com/office/drawing/2014/main" id="{D8B0D17B-FDB4-F145-A5C5-ABDF091EBAB8}"/>
              </a:ext>
            </a:extLst>
          </p:cNvPr>
          <p:cNvSpPr txBox="1">
            <a:spLocks/>
          </p:cNvSpPr>
          <p:nvPr/>
        </p:nvSpPr>
        <p:spPr>
          <a:xfrm>
            <a:off x="189689" y="3601164"/>
            <a:ext cx="2210612" cy="890672"/>
          </a:xfrm>
          <a:prstGeom prst="rect">
            <a:avLst/>
          </a:prstGeom>
          <a:ln w="57150"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lIns="68580" tIns="34290" rIns="68580" bIns="3429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500" b="1" dirty="0">
                <a:latin typeface="CyrillicRibbon" pitchFamily="2" charset="0"/>
              </a:rPr>
              <a:t>Примеры раскрытия скобок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97E4F0-A5B2-DEBA-F22D-3FA7E54217CD}"/>
              </a:ext>
            </a:extLst>
          </p:cNvPr>
          <p:cNvSpPr txBox="1"/>
          <p:nvPr/>
        </p:nvSpPr>
        <p:spPr>
          <a:xfrm>
            <a:off x="3817399" y="2068051"/>
            <a:ext cx="4747721" cy="230832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Выбери, 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что нужно вспомнить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2ED91C6D-76EC-6B91-EC23-E71E402AB630}"/>
              </a:ext>
            </a:extLst>
          </p:cNvPr>
          <p:cNvCxnSpPr>
            <a:cxnSpLocks/>
            <a:stCxn id="10" idx="1"/>
            <a:endCxn id="6" idx="3"/>
          </p:cNvCxnSpPr>
          <p:nvPr/>
        </p:nvCxnSpPr>
        <p:spPr>
          <a:xfrm flipH="1" flipV="1">
            <a:off x="2400301" y="2776877"/>
            <a:ext cx="1417098" cy="445336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94BDC389-098D-5050-ACBF-3864139BE43D}"/>
              </a:ext>
            </a:extLst>
          </p:cNvPr>
          <p:cNvCxnSpPr>
            <a:cxnSpLocks/>
            <a:stCxn id="10" idx="1"/>
            <a:endCxn id="3" idx="3"/>
          </p:cNvCxnSpPr>
          <p:nvPr/>
        </p:nvCxnSpPr>
        <p:spPr>
          <a:xfrm flipH="1">
            <a:off x="2400301" y="3222213"/>
            <a:ext cx="1417098" cy="824287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hlinkClick r:id="rId4" action="ppaction://hlinksldjump"/>
          </p:cNvPr>
          <p:cNvSpPr/>
          <p:nvPr/>
        </p:nvSpPr>
        <p:spPr>
          <a:xfrm>
            <a:off x="882009" y="6366631"/>
            <a:ext cx="333375" cy="35956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" name="Прямоугольник 12">
            <a:hlinkClick r:id="rId5" action="ppaction://hlinksldjump"/>
          </p:cNvPr>
          <p:cNvSpPr/>
          <p:nvPr/>
        </p:nvSpPr>
        <p:spPr>
          <a:xfrm>
            <a:off x="1215384" y="6271380"/>
            <a:ext cx="304800" cy="45482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15" name="Прямоугольник 14">
            <a:hlinkClick r:id="rId6" action="ppaction://hlinksldjump"/>
          </p:cNvPr>
          <p:cNvSpPr/>
          <p:nvPr/>
        </p:nvSpPr>
        <p:spPr>
          <a:xfrm>
            <a:off x="1520184" y="6180893"/>
            <a:ext cx="276225" cy="545307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6" name="Крест 15">
            <a:hlinkClick r:id="" action="ppaction://hlinkshowjump?jump=lastslide"/>
          </p:cNvPr>
          <p:cNvSpPr/>
          <p:nvPr/>
        </p:nvSpPr>
        <p:spPr>
          <a:xfrm rot="2679699">
            <a:off x="8466172" y="198918"/>
            <a:ext cx="419100" cy="419100"/>
          </a:xfrm>
          <a:prstGeom prst="plus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66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91" y="1061918"/>
            <a:ext cx="2355207" cy="890672"/>
          </a:xfrm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Autofit/>
          </a:bodyPr>
          <a:lstStyle/>
          <a:p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Подсказки: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лево 3">
            <a:hlinkClick r:id="" action="ppaction://hlinkshowjump?jump=lastslideviewed"/>
          </p:cNvPr>
          <p:cNvSpPr/>
          <p:nvPr/>
        </p:nvSpPr>
        <p:spPr>
          <a:xfrm>
            <a:off x="367243" y="6287980"/>
            <a:ext cx="1257300" cy="3714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9689" y="2331541"/>
            <a:ext cx="2210612" cy="890672"/>
          </a:xfrm>
          <a:prstGeom prst="rect">
            <a:avLst/>
          </a:prstGeom>
          <a:ln w="57150"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68580" tIns="34290" rIns="68580" bIns="3429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500" b="1" dirty="0">
                <a:latin typeface="CyrillicRibbon" pitchFamily="2" charset="0"/>
              </a:rPr>
              <a:t>Правила раскрытия скобок 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D8B0D17B-FDB4-F145-A5C5-ABDF091EBAB8}"/>
              </a:ext>
            </a:extLst>
          </p:cNvPr>
          <p:cNvSpPr txBox="1">
            <a:spLocks/>
          </p:cNvSpPr>
          <p:nvPr/>
        </p:nvSpPr>
        <p:spPr>
          <a:xfrm>
            <a:off x="189689" y="3601164"/>
            <a:ext cx="2210612" cy="890672"/>
          </a:xfrm>
          <a:prstGeom prst="rect">
            <a:avLst/>
          </a:prstGeom>
          <a:ln w="57150"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lIns="68580" tIns="34290" rIns="68580" bIns="3429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500" b="1" dirty="0">
                <a:latin typeface="CyrillicRibbon" pitchFamily="2" charset="0"/>
              </a:rPr>
              <a:t>Примеры раскрытия скобок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AA8B03-3121-4E89-9025-3B8BA73BCABF}"/>
              </a:ext>
            </a:extLst>
          </p:cNvPr>
          <p:cNvSpPr/>
          <p:nvPr/>
        </p:nvSpPr>
        <p:spPr>
          <a:xfrm>
            <a:off x="2710925" y="722424"/>
            <a:ext cx="6033579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Если перед скобками стоит знак плюс — все числа, которые стоят внутри скобок, сохраняют свой знак.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Формула раскрытия скобок: (a − b) = a – b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1A47F8D-E2D2-261B-FC99-D3AEEF551DC4}"/>
              </a:ext>
            </a:extLst>
          </p:cNvPr>
          <p:cNvSpPr/>
          <p:nvPr/>
        </p:nvSpPr>
        <p:spPr>
          <a:xfrm>
            <a:off x="2710926" y="2384462"/>
            <a:ext cx="6033580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Если перед скобками стоит знак минус — все числа, которые стоят внутри скобок, меняют свой знак на противоположный.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Формула раскрытия скобок: −(a − b) = −a + b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9001BAC-3843-109D-DA89-1BE494331381}"/>
              </a:ext>
            </a:extLst>
          </p:cNvPr>
          <p:cNvSpPr/>
          <p:nvPr/>
        </p:nvSpPr>
        <p:spPr>
          <a:xfrm>
            <a:off x="2710925" y="4118110"/>
            <a:ext cx="6065832" cy="19389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Если перед скобками стоит знак умножения — каждое число, которое стоит внутри скобок, нужно умножить на множитель перед скобками.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Формула раскрытия скобок: a(b + c) =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ab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+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ac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Крест 9">
            <a:hlinkClick r:id="" action="ppaction://hlinkshowjump?jump=lastslide"/>
          </p:cNvPr>
          <p:cNvSpPr/>
          <p:nvPr/>
        </p:nvSpPr>
        <p:spPr>
          <a:xfrm rot="2679699">
            <a:off x="8466172" y="198918"/>
            <a:ext cx="419100" cy="419100"/>
          </a:xfrm>
          <a:prstGeom prst="plus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92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91" y="1061918"/>
            <a:ext cx="2355207" cy="890672"/>
          </a:xfrm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Autofit/>
          </a:bodyPr>
          <a:lstStyle/>
          <a:p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Подсказки: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лево 3">
            <a:hlinkClick r:id="" action="ppaction://hlinkshowjump?jump=lastslideviewed"/>
          </p:cNvPr>
          <p:cNvSpPr/>
          <p:nvPr/>
        </p:nvSpPr>
        <p:spPr>
          <a:xfrm>
            <a:off x="367243" y="6287980"/>
            <a:ext cx="1257300" cy="3714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6" name="Заголовок 1">
            <a:hlinkClick r:id="rId2" action="ppaction://hlinksldjump"/>
          </p:cNvPr>
          <p:cNvSpPr txBox="1">
            <a:spLocks/>
          </p:cNvSpPr>
          <p:nvPr/>
        </p:nvSpPr>
        <p:spPr>
          <a:xfrm>
            <a:off x="189689" y="2331541"/>
            <a:ext cx="2210612" cy="890672"/>
          </a:xfrm>
          <a:prstGeom prst="rect">
            <a:avLst/>
          </a:prstGeom>
          <a:ln w="57150"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lIns="68580" tIns="34290" rIns="68580" bIns="3429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500" b="1" dirty="0">
                <a:latin typeface="CyrillicRibbon" pitchFamily="2" charset="0"/>
              </a:rPr>
              <a:t>Правила раскрытия скобок 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D8B0D17B-FDB4-F145-A5C5-ABDF091EBAB8}"/>
              </a:ext>
            </a:extLst>
          </p:cNvPr>
          <p:cNvSpPr txBox="1">
            <a:spLocks/>
          </p:cNvSpPr>
          <p:nvPr/>
        </p:nvSpPr>
        <p:spPr>
          <a:xfrm>
            <a:off x="189689" y="3601164"/>
            <a:ext cx="2210612" cy="890672"/>
          </a:xfrm>
          <a:prstGeom prst="rect">
            <a:avLst/>
          </a:prstGeom>
          <a:ln w="57150"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68580" tIns="34290" rIns="68580" bIns="3429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500" b="1" dirty="0">
                <a:latin typeface="CyrillicRibbon" pitchFamily="2" charset="0"/>
              </a:rPr>
              <a:t>Примеры раскрытия скобок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106B62-04DF-05BA-2549-07935040DBE2}"/>
              </a:ext>
            </a:extLst>
          </p:cNvPr>
          <p:cNvSpPr txBox="1"/>
          <p:nvPr/>
        </p:nvSpPr>
        <p:spPr>
          <a:xfrm>
            <a:off x="2672180" y="1061918"/>
            <a:ext cx="60989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+ 9b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7a +9b</a:t>
            </a:r>
          </a:p>
          <a:p>
            <a:pPr marL="342900" indent="-342900">
              <a:buAutoNum type="arabicPeriod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(7a + 9b) = – 7a – 9b</a:t>
            </a:r>
          </a:p>
          <a:p>
            <a:pPr marL="342900" indent="-342900">
              <a:buAutoNum type="arabicPeriod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(7a – 9b) = – 7a + 9b</a:t>
            </a:r>
          </a:p>
          <a:p>
            <a:pPr marL="342900" indent="-342900">
              <a:buFontTx/>
              <a:buAutoNum type="arabicPeriod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3*(5c + 4a – 8b) = 3*5c + 3*4a – 3*8b =      = 15c + 12a – 24b</a:t>
            </a:r>
          </a:p>
          <a:p>
            <a:pPr marL="342900" indent="-342900">
              <a:buAutoNum type="arabicPeriod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7*(5c + 4a – 8b) = – 7*5c – 7*4a + 7*8b =   = – 35c – 28a + 56b</a:t>
            </a:r>
          </a:p>
          <a:p>
            <a:pPr marL="342900" indent="-342900">
              <a:buAutoNum type="arabicPeriod"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Крест 7">
            <a:hlinkClick r:id="" action="ppaction://hlinkshowjump?jump=lastslide"/>
          </p:cNvPr>
          <p:cNvSpPr/>
          <p:nvPr/>
        </p:nvSpPr>
        <p:spPr>
          <a:xfrm rot="2679699">
            <a:off x="8466172" y="198918"/>
            <a:ext cx="419100" cy="419100"/>
          </a:xfrm>
          <a:prstGeom prst="plus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97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3838"/>
            <a:ext cx="2581275" cy="4601183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Проверка</a:t>
            </a:r>
            <a:br>
              <a:rPr lang="ru-RU" sz="4400" b="1" dirty="0" smtClean="0"/>
            </a:br>
            <a:r>
              <a:rPr lang="ru-RU" sz="4400" b="1" dirty="0" smtClean="0"/>
              <a:t>Базовый уровень</a:t>
            </a:r>
            <a:endParaRPr lang="ru-RU" sz="4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5574" y="768340"/>
            <a:ext cx="633412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Раскройте скобки в алгебраических выражений: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(5x – 7y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– 7y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7y – 8x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7y – 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8x) = –7y +8y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+ 3b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2a) – 3b = 2a – 3b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*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4m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+ 3n - 5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3*(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4m) + 3*3n – 3*5 =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=  –12m + 9n – 15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lphaLcParenR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*(7s – 5n + 2t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– 4* 7s – 4*(–5n) + (–4)*2t = 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= – 28s + 20n – 8t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Крест 4">
            <a:hlinkClick r:id="" action="ppaction://hlinkshowjump?jump=lastslide"/>
          </p:cNvPr>
          <p:cNvSpPr/>
          <p:nvPr/>
        </p:nvSpPr>
        <p:spPr>
          <a:xfrm rot="2679699">
            <a:off x="8466172" y="198918"/>
            <a:ext cx="419100" cy="419100"/>
          </a:xfrm>
          <a:prstGeom prst="plus">
            <a:avLst/>
          </a:prstGeom>
          <a:solidFill>
            <a:srgbClr val="00B0F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882009" y="6366631"/>
            <a:ext cx="333375" cy="35956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1215384" y="6271380"/>
            <a:ext cx="304800" cy="45482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8" name="Прямоугольник 7">
            <a:hlinkClick r:id="rId4" action="ppaction://hlinksldjump"/>
          </p:cNvPr>
          <p:cNvSpPr/>
          <p:nvPr/>
        </p:nvSpPr>
        <p:spPr>
          <a:xfrm>
            <a:off x="1520184" y="6180893"/>
            <a:ext cx="276225" cy="545307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286258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927</TotalTime>
  <Words>645</Words>
  <Application>Microsoft Office PowerPoint</Application>
  <PresentationFormat>Экран (4:3)</PresentationFormat>
  <Paragraphs>109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Corbel</vt:lpstr>
      <vt:lpstr>CyrillicRibbon</vt:lpstr>
      <vt:lpstr>Times New Roman</vt:lpstr>
      <vt:lpstr>Wingdings 2</vt:lpstr>
      <vt:lpstr>Рамка</vt:lpstr>
      <vt:lpstr>Документ</vt:lpstr>
      <vt:lpstr>Преобразование буквенных выражений</vt:lpstr>
      <vt:lpstr>Выбери уровень выполнения заданий</vt:lpstr>
      <vt:lpstr>Базовый уровень</vt:lpstr>
      <vt:lpstr>Повышенный уровень</vt:lpstr>
      <vt:lpstr>Профильный уровень</vt:lpstr>
      <vt:lpstr>Подсказки:</vt:lpstr>
      <vt:lpstr>Подсказки:</vt:lpstr>
      <vt:lpstr>Подсказки:</vt:lpstr>
      <vt:lpstr>Проверка Базовый уровень</vt:lpstr>
      <vt:lpstr>Проверка Повышенный уровень</vt:lpstr>
      <vt:lpstr>Проверка Профильный уровень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Тренажер</dc:title>
  <dc:creator>Учитель</dc:creator>
  <cp:lastModifiedBy>alla.zav.73@outlook.com</cp:lastModifiedBy>
  <cp:revision>48</cp:revision>
  <dcterms:created xsi:type="dcterms:W3CDTF">2023-11-16T10:18:17Z</dcterms:created>
  <dcterms:modified xsi:type="dcterms:W3CDTF">2025-02-07T12:56:22Z</dcterms:modified>
</cp:coreProperties>
</file>