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61" r:id="rId3"/>
    <p:sldId id="264" r:id="rId4"/>
    <p:sldId id="279" r:id="rId5"/>
    <p:sldId id="269" r:id="rId6"/>
    <p:sldId id="266" r:id="rId7"/>
    <p:sldId id="280" r:id="rId8"/>
    <p:sldId id="285" r:id="rId9"/>
    <p:sldId id="271" r:id="rId10"/>
    <p:sldId id="275" r:id="rId11"/>
    <p:sldId id="282" r:id="rId12"/>
    <p:sldId id="265" r:id="rId13"/>
    <p:sldId id="274" r:id="rId14"/>
    <p:sldId id="284" r:id="rId15"/>
    <p:sldId id="278" r:id="rId16"/>
    <p:sldId id="296" r:id="rId17"/>
    <p:sldId id="297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DF3E2D"/>
    <a:srgbClr val="F7CDC9"/>
    <a:srgbClr val="F3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6A26-45D3-43A6-AABA-4286046DEC20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68EF6-4462-462A-A931-6E1A6CD05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3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0503-CAC1-495D-8966-D1BBEDF3B0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dlya-otsenki-yestestvennonauchnoy-gramotnosti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-32178" y="0"/>
            <a:ext cx="12191144" cy="6857519"/>
            <a:chOff x="0" y="0"/>
            <a:chExt cx="20104099" cy="11308556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099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26349" y="267771"/>
              <a:ext cx="1768783" cy="16907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2148573" y="380030"/>
              <a:ext cx="4344590" cy="14661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2838" y="2624773"/>
            <a:ext cx="10058657" cy="165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38" dirty="0">
                <a:solidFill>
                  <a:srgbClr val="243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Система работы по формированию функциональной грамотности</a:t>
            </a:r>
          </a:p>
          <a:p>
            <a:endParaRPr lang="ru-RU" sz="1455" dirty="0">
              <a:solidFill>
                <a:srgbClr val="24356B"/>
              </a:solidFill>
            </a:endParaRPr>
          </a:p>
          <a:p>
            <a:r>
              <a:rPr lang="ru-RU" sz="1455" dirty="0">
                <a:solidFill>
                  <a:srgbClr val="243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 МЕРОПРИЯТИЯ: МБОУ СШ №73 города Красноярска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7498" y="1382945"/>
            <a:ext cx="7107386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38" dirty="0">
                <a:solidFill>
                  <a:srgbClr val="24356B"/>
                </a:solidFill>
              </a:rPr>
              <a:t> 22 января 2025 года, 15.00 (МСК)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9894" y="6129461"/>
            <a:ext cx="8083451" cy="64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7" dirty="0">
                <a:solidFill>
                  <a:srgbClr val="24356B"/>
                </a:solidFill>
              </a:rPr>
              <a:t>ГОРОД_ОРГАНИЗАЦИЯ_ФИО </a:t>
            </a:r>
          </a:p>
          <a:p>
            <a:r>
              <a:rPr lang="ru-RU" sz="1637" dirty="0">
                <a:solidFill>
                  <a:srgbClr val="24356B"/>
                </a:solidFill>
              </a:rPr>
              <a:t>например: </a:t>
            </a:r>
            <a:r>
              <a:rPr lang="ru-RU" sz="1637" dirty="0" err="1">
                <a:solidFill>
                  <a:srgbClr val="24356B"/>
                </a:solidFill>
              </a:rPr>
              <a:t>Москва_ГБОУ</a:t>
            </a:r>
            <a:r>
              <a:rPr lang="ru-RU" sz="1637" dirty="0">
                <a:solidFill>
                  <a:srgbClr val="24356B"/>
                </a:solidFill>
              </a:rPr>
              <a:t> школа №1_Иванов Иван Иванович</a:t>
            </a:r>
            <a:r>
              <a:rPr lang="ru-RU" sz="1637" dirty="0"/>
              <a:t> </a:t>
            </a:r>
            <a:r>
              <a:rPr lang="ru-RU" sz="1940" dirty="0"/>
              <a:t>                                                    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49894" y="5503532"/>
            <a:ext cx="8509071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7" b="1" dirty="0">
                <a:solidFill>
                  <a:srgbClr val="24356B"/>
                </a:solidFill>
              </a:rPr>
              <a:t>Коллеги, </a:t>
            </a:r>
            <a:r>
              <a:rPr lang="ru-RU" sz="1637" b="1" dirty="0">
                <a:solidFill>
                  <a:srgbClr val="444B79"/>
                </a:solidFill>
              </a:rPr>
              <a:t>пожалуйста, по возможности, переименуйтесь и обязательно зарегистрируйтесь в чате  по шаблону: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4" y="5111828"/>
            <a:ext cx="3838148" cy="1882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12" y="100019"/>
            <a:ext cx="2122432" cy="18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188758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рганизация тренировочных работ по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формированию функциональной грамотности на образовательной платформе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РЭШ (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https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://fg.resh.edu.ru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/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3" cstate="print"/>
          <a:srcRect l="22885" t="15887" r="-1" b="12527"/>
          <a:stretch/>
        </p:blipFill>
        <p:spPr>
          <a:xfrm>
            <a:off x="10465724" y="5944631"/>
            <a:ext cx="1451456" cy="717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297" y="3205667"/>
            <a:ext cx="4624715" cy="30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7149"/>
              </p:ext>
            </p:extLst>
          </p:nvPr>
        </p:nvGraphicFramePr>
        <p:xfrm>
          <a:off x="520918" y="609003"/>
          <a:ext cx="11027322" cy="4977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00">
                  <a:extLst>
                    <a:ext uri="{9D8B030D-6E8A-4147-A177-3AD203B41FA5}">
                      <a16:colId xmlns:a16="http://schemas.microsoft.com/office/drawing/2014/main" val="1145871674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val="2474953939"/>
                    </a:ext>
                  </a:extLst>
                </a:gridCol>
                <a:gridCol w="940099">
                  <a:extLst>
                    <a:ext uri="{9D8B030D-6E8A-4147-A177-3AD203B41FA5}">
                      <a16:colId xmlns:a16="http://schemas.microsoft.com/office/drawing/2014/main" val="3098283817"/>
                    </a:ext>
                  </a:extLst>
                </a:gridCol>
                <a:gridCol w="1273298">
                  <a:extLst>
                    <a:ext uri="{9D8B030D-6E8A-4147-A177-3AD203B41FA5}">
                      <a16:colId xmlns:a16="http://schemas.microsoft.com/office/drawing/2014/main" val="4268660341"/>
                    </a:ext>
                  </a:extLst>
                </a:gridCol>
                <a:gridCol w="1364532">
                  <a:extLst>
                    <a:ext uri="{9D8B030D-6E8A-4147-A177-3AD203B41FA5}">
                      <a16:colId xmlns:a16="http://schemas.microsoft.com/office/drawing/2014/main" val="672569980"/>
                    </a:ext>
                  </a:extLst>
                </a:gridCol>
                <a:gridCol w="1951598">
                  <a:extLst>
                    <a:ext uri="{9D8B030D-6E8A-4147-A177-3AD203B41FA5}">
                      <a16:colId xmlns:a16="http://schemas.microsoft.com/office/drawing/2014/main" val="2146851785"/>
                    </a:ext>
                  </a:extLst>
                </a:gridCol>
                <a:gridCol w="428399">
                  <a:extLst>
                    <a:ext uri="{9D8B030D-6E8A-4147-A177-3AD203B41FA5}">
                      <a16:colId xmlns:a16="http://schemas.microsoft.com/office/drawing/2014/main" val="582963899"/>
                    </a:ext>
                  </a:extLst>
                </a:gridCol>
                <a:gridCol w="416500">
                  <a:extLst>
                    <a:ext uri="{9D8B030D-6E8A-4147-A177-3AD203B41FA5}">
                      <a16:colId xmlns:a16="http://schemas.microsoft.com/office/drawing/2014/main" val="3621976297"/>
                    </a:ext>
                  </a:extLst>
                </a:gridCol>
                <a:gridCol w="416500">
                  <a:extLst>
                    <a:ext uri="{9D8B030D-6E8A-4147-A177-3AD203B41FA5}">
                      <a16:colId xmlns:a16="http://schemas.microsoft.com/office/drawing/2014/main" val="4092466630"/>
                    </a:ext>
                  </a:extLst>
                </a:gridCol>
                <a:gridCol w="428399">
                  <a:extLst>
                    <a:ext uri="{9D8B030D-6E8A-4147-A177-3AD203B41FA5}">
                      <a16:colId xmlns:a16="http://schemas.microsoft.com/office/drawing/2014/main" val="1743636063"/>
                    </a:ext>
                  </a:extLst>
                </a:gridCol>
                <a:gridCol w="416500">
                  <a:extLst>
                    <a:ext uri="{9D8B030D-6E8A-4147-A177-3AD203B41FA5}">
                      <a16:colId xmlns:a16="http://schemas.microsoft.com/office/drawing/2014/main" val="719083685"/>
                    </a:ext>
                  </a:extLst>
                </a:gridCol>
                <a:gridCol w="416500">
                  <a:extLst>
                    <a:ext uri="{9D8B030D-6E8A-4147-A177-3AD203B41FA5}">
                      <a16:colId xmlns:a16="http://schemas.microsoft.com/office/drawing/2014/main" val="4070054334"/>
                    </a:ext>
                  </a:extLst>
                </a:gridCol>
                <a:gridCol w="428399">
                  <a:extLst>
                    <a:ext uri="{9D8B030D-6E8A-4147-A177-3AD203B41FA5}">
                      <a16:colId xmlns:a16="http://schemas.microsoft.com/office/drawing/2014/main" val="4196792691"/>
                    </a:ext>
                  </a:extLst>
                </a:gridCol>
                <a:gridCol w="416500">
                  <a:extLst>
                    <a:ext uri="{9D8B030D-6E8A-4147-A177-3AD203B41FA5}">
                      <a16:colId xmlns:a16="http://schemas.microsoft.com/office/drawing/2014/main" val="1897276501"/>
                    </a:ext>
                  </a:extLst>
                </a:gridCol>
              </a:tblGrid>
              <a:tr h="221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Участник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Сумма баллов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Максимальный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Процент выполнения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Уровень </a:t>
                      </a:r>
                      <a:r>
                        <a:rPr lang="ru-RU" sz="1400" b="1" u="none" strike="noStrike" dirty="0" err="1">
                          <a:effectLst/>
                        </a:rPr>
                        <a:t>сформированности</a:t>
                      </a:r>
                      <a:r>
                        <a:rPr lang="ru-RU" sz="1400" b="1" u="none" strike="noStrike" dirty="0">
                          <a:effectLst/>
                        </a:rPr>
                        <a:t> ФГ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463299"/>
                  </a:ext>
                </a:extLst>
              </a:tr>
              <a:tr h="21209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Работа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66,67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996379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66,67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37828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752289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877665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77,78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07294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778460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465472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431607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962494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24078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2138267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77,78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4981246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77,78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525051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293740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61854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16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944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0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дистанционные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регулируется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ФЗ «Об образовании в РФ»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образовательных программ с применением электронного обучения и дистанционных образовательных технологий»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13 июля 2022 г. № 1241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федеральной государственной информационной системе «Моя школа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дистанционных технологий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от 11.10.2023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К_нов.png"/>
          <p:cNvPicPr>
            <a:picLocks noChangeAspect="1"/>
          </p:cNvPicPr>
          <p:nvPr/>
        </p:nvPicPr>
        <p:blipFill rotWithShape="1">
          <a:blip r:embed="rId3" cstate="print"/>
          <a:srcRect l="22885" t="15887" r="-1" b="12527"/>
          <a:stretch/>
        </p:blipFill>
        <p:spPr>
          <a:xfrm>
            <a:off x="10283252" y="5629968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6" y="311111"/>
            <a:ext cx="7615583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КДР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6;</a:t>
            </a: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КДР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4;</a:t>
            </a: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мониторинг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реализации мероприятий плана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работы;</a:t>
            </a:r>
            <a:endParaRPr lang="ru-RU" sz="36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педагогический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совет по изучению работы учителей по формированию функциональной грамотности обучающихся, </a:t>
            </a:r>
            <a:r>
              <a:rPr lang="ru-RU" sz="3600">
                <a:solidFill>
                  <a:srgbClr val="000000"/>
                </a:solidFill>
                <a:latin typeface="Times New Roman"/>
                <a:ea typeface="Times New Roman"/>
              </a:rPr>
              <a:t>внесение </a:t>
            </a:r>
            <a:r>
              <a:rPr lang="ru-RU" sz="3600" smtClean="0">
                <a:solidFill>
                  <a:srgbClr val="000000"/>
                </a:solidFill>
                <a:latin typeface="Times New Roman"/>
                <a:ea typeface="Times New Roman"/>
              </a:rPr>
              <a:t>корректив.</a:t>
            </a:r>
            <a:endParaRPr lang="ru-RU" sz="3600" dirty="0"/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6" y="311111"/>
            <a:ext cx="7615583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Представление опыта работы по формированию функциональной грамотности на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заседаниях РМО,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Августовском педагогическом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совете,</a:t>
            </a:r>
            <a:endParaRPr lang="ru-RU" sz="36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муниципальном и окружном этапе «Педагогического марафона»,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проекте «</a:t>
            </a:r>
            <a:r>
              <a:rPr lang="ru-RU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Взаимообучение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городов»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600" dirty="0"/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755617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Оценочный этап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404733" y="132440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проведение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итоговой диагностики уровня сформированности функциональной грамотности у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обучающихся;</a:t>
            </a:r>
          </a:p>
          <a:p>
            <a:pPr>
              <a:spcBef>
                <a:spcPts val="0"/>
              </a:spcBef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анализ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реализации плана работы за год, обобщение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опыта;</a:t>
            </a:r>
          </a:p>
          <a:p>
            <a:pPr>
              <a:spcBef>
                <a:spcPts val="0"/>
              </a:spcBef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формирование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плана по развитию функциональной грамотности обучающихся на новый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учебны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год на основе предложений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педагогов.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К_нов.png"/>
          <p:cNvPicPr>
            <a:picLocks noChangeAspect="1"/>
          </p:cNvPicPr>
          <p:nvPr/>
        </p:nvPicPr>
        <p:blipFill rotWithShape="1">
          <a:blip r:embed="rId3" cstate="print"/>
          <a:srcRect l="22885" t="15887" r="-1" b="12527"/>
          <a:stretch/>
        </p:blipFill>
        <p:spPr>
          <a:xfrm>
            <a:off x="10073389" y="5644958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755617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404733" y="132440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Выделите ключевые слова в тексте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Сформулируйте тему и основную мысль текста.</a:t>
            </a:r>
          </a:p>
          <a:p>
            <a:pPr lvl="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3.Обозначьте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микротемы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Сформулируйте закрытый и открытый вопрос к тексту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Приведите примеры ситуаций, когда человек может проявить доброту.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К_нов.png"/>
          <p:cNvPicPr>
            <a:picLocks noChangeAspect="1"/>
          </p:cNvPicPr>
          <p:nvPr/>
        </p:nvPicPr>
        <p:blipFill rotWithShape="1">
          <a:blip r:embed="rId3" cstate="print"/>
          <a:srcRect l="22885" t="15887" r="-1" b="12527"/>
          <a:stretch/>
        </p:blipFill>
        <p:spPr>
          <a:xfrm>
            <a:off x="10073389" y="5644958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68652" y="3457873"/>
            <a:ext cx="36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Петелеванная</a:t>
            </a:r>
            <a:r>
              <a:rPr lang="ru-RU" sz="2000" b="1" dirty="0" smtClean="0"/>
              <a:t> Елена Петровна,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48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 начальных классов МБОУ </a:t>
            </a:r>
            <a:r>
              <a:rPr lang="ru-RU" sz="2000" dirty="0" smtClean="0"/>
              <a:t>СШ №73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430272" y="4763656"/>
            <a:ext cx="90779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Приемы </a:t>
            </a:r>
            <a:r>
              <a:rPr lang="ru-RU" sz="4400" b="1" dirty="0">
                <a:solidFill>
                  <a:schemeClr val="bg1"/>
                </a:solidFill>
              </a:rPr>
              <a:t>работы по формированию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функциональной грамотности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</a:rPr>
              <a:t>ОТ  БАЗОВЫХ РЕЗУЛЬТАТОВ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 РЕЗУЛЬТАТАМ ВЫСОКИХ ДОСТИЖЕНИЙ</a:t>
            </a:r>
            <a:endParaRPr lang="ru-RU" sz="3600" dirty="0">
              <a:latin typeface="+mn-lt"/>
            </a:endParaRPr>
          </a:p>
        </p:txBody>
      </p:sp>
      <p:pic>
        <p:nvPicPr>
          <p:cNvPr id="13" name="Рисунок 12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323378" y="85124"/>
            <a:ext cx="1693889" cy="836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12" y="100019"/>
            <a:ext cx="2122432" cy="18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08" y="79130"/>
            <a:ext cx="11711354" cy="67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ЭФФЕКТИВНЫЕ ПРИЕМЫ ПО ФОРМИРОВАНИЮ ЧИТАТ. ГРАМОТНОСТИ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ПРОСТЫЕ –СЛОЖНЫЕ ВОПРОСЫ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«ДО» И «ПОСЛЕ» ( ВЕРНЫ ЛИ СУЖДЕНИЯ?)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ОПОРНЫЙ КОНСПЕКТ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 «ВЕРИТЕ ЛИ ВЫ, ЧТО…»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68652" y="3457873"/>
            <a:ext cx="3873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Владимирова Елена Алексеевна,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4472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з</a:t>
            </a:r>
            <a:r>
              <a:rPr lang="ru-RU" sz="2000" dirty="0" smtClean="0"/>
              <a:t>аместитель директора МБОУ СШ №73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446493" y="4763656"/>
            <a:ext cx="9045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Система работы по формированию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функциональной грамотности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</a:rPr>
              <a:t>ОТ  БАЗОВЫХ РЕЗУЛЬТАТОВ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 РЕЗУЛЬТАТАМ ВЫСОКИХ ДОСТИЖЕНИЙ</a:t>
            </a:r>
            <a:endParaRPr lang="ru-RU" sz="3600" dirty="0">
              <a:latin typeface="+mn-lt"/>
            </a:endParaRPr>
          </a:p>
        </p:txBody>
      </p:sp>
      <p:pic>
        <p:nvPicPr>
          <p:cNvPr id="13" name="Рисунок 12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323378" y="85124"/>
            <a:ext cx="1693889" cy="836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12" y="100019"/>
            <a:ext cx="2122432" cy="18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ПРОСТЫЕ И СЛОЖНЫЕ ВОПРОСЫ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8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" y="0"/>
            <a:ext cx="11254154" cy="1107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ВИДЕО ФИЛЬМ – «МИХАИЛ ЗОЩЕНКО. БИОГРАФИЯ И ТВОРЧЕСТВО»</a:t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8" y="2435165"/>
            <a:ext cx="4190232" cy="3142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59" y="2435165"/>
            <a:ext cx="1521576" cy="2028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4" y="2435165"/>
            <a:ext cx="4588626" cy="34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5" y="365125"/>
            <a:ext cx="10905565" cy="65685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ДИДАКТИЧЕСКИЙ МАТЕРИАЛ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48235" y="1012459"/>
          <a:ext cx="5109883" cy="5716553"/>
        </p:xfrm>
        <a:graphic>
          <a:graphicData uri="http://schemas.openxmlformats.org/drawingml/2006/table">
            <a:tbl>
              <a:tblPr firstRow="1" firstCol="1" bandRow="1"/>
              <a:tblGrid>
                <a:gridCol w="406756">
                  <a:extLst>
                    <a:ext uri="{9D8B030D-6E8A-4147-A177-3AD203B41FA5}">
                      <a16:colId xmlns:a16="http://schemas.microsoft.com/office/drawing/2014/main" val="3635030797"/>
                    </a:ext>
                  </a:extLst>
                </a:gridCol>
                <a:gridCol w="3621359">
                  <a:extLst>
                    <a:ext uri="{9D8B030D-6E8A-4147-A177-3AD203B41FA5}">
                      <a16:colId xmlns:a16="http://schemas.microsoft.com/office/drawing/2014/main" val="837792823"/>
                    </a:ext>
                  </a:extLst>
                </a:gridCol>
                <a:gridCol w="1081768">
                  <a:extLst>
                    <a:ext uri="{9D8B030D-6E8A-4147-A177-3AD203B41FA5}">
                      <a16:colId xmlns:a16="http://schemas.microsoft.com/office/drawing/2014/main" val="2781423168"/>
                    </a:ext>
                  </a:extLst>
                </a:gridCol>
              </a:tblGrid>
              <a:tr h="199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ВЕРНЫ  ЛИ УТВЕРЖДЕНИЯ?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171455"/>
                  </a:ext>
                </a:extLst>
              </a:tr>
              <a:tr h="199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Михаил Зощенко родился в Москве в начале 19 века.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876174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Семья была не богатой. Отец был художником, мама актрисой  и писательницей.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37795"/>
                  </a:ext>
                </a:extLst>
              </a:tr>
              <a:tr h="47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Уже в 7 лет Михаил начал стихи, первый рассказ назывался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Шинель».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629249"/>
                  </a:ext>
                </a:extLst>
              </a:tr>
              <a:tr h="99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Обучение: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- 8 гимназия в г. Петербурге;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Императорский Университет г. Петербурга;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Юнкер – военное училище.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 прервано по причине ухода на фронт.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700753"/>
                  </a:ext>
                </a:extLst>
              </a:tr>
              <a:tr h="599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Михаил Зощенко в годы революции 1917 года служил в Красной Армии, но из-за болезни почек оставил службу.  Далее был телефонистом пограничной стражи.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63869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Первые рассказы Зощенко, принесшие ему славу, были напечатаны в 1920 году.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09856"/>
                  </a:ext>
                </a:extLst>
              </a:tr>
              <a:tr h="799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В 20-е годы вышли в свет первые произведения: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«Рассказы Назара Ильича господина Синебрюхова»;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«Повести, сказания, рассказы»;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«Голубая книга».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996011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В 30-е годы многие произведения в нашей стране были запрещены по причине того, что Зощенко уехал за границу.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215340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Во время Великой Отечественной войны Зощенко был эвакуирован, вернулся позже в Москву.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071811"/>
                  </a:ext>
                </a:extLst>
              </a:tr>
              <a:tr h="47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10.С 1943 года до 1953 года ВСЕ произведения М. Зощенко находились под запретом, его исключили из Союза писателей.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19354"/>
                  </a:ext>
                </a:extLst>
              </a:tr>
              <a:tr h="35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М. Зощенко умер от острой сердечной недостаточности в 1958 году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15" marR="4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9819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317352" y="-38082"/>
            <a:ext cx="13460345" cy="49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71" y="1433145"/>
            <a:ext cx="6786282" cy="49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39" y="-96715"/>
            <a:ext cx="10940562" cy="896815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ОПОРНЫЙ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КОНСПЕКТ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" y="501162"/>
            <a:ext cx="6840415" cy="6110653"/>
          </a:xfrm>
        </p:spPr>
        <p:txBody>
          <a:bodyPr>
            <a:normAutofit fontScale="25000" lnSpcReduction="20000"/>
          </a:bodyPr>
          <a:lstStyle/>
          <a:p>
            <a:pPr marL="0" marR="1015365" indent="0" algn="ctr">
              <a:lnSpc>
                <a:spcPct val="107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015365" indent="0" algn="ctr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4000" spc="-5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иной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присущ всему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живому. Поэтому</a:t>
            </a:r>
            <a:r>
              <a:rPr lang="ru-RU" sz="4000" spc="-4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говорить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spc="-4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lang="ru-RU" sz="4000" spc="-4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животных,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человеческого. Самый примитивный</a:t>
            </a:r>
            <a:r>
              <a:rPr lang="ru-RU" sz="4000" spc="-9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4000" spc="-8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spc="-8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муравьёв,</a:t>
            </a:r>
            <a:r>
              <a:rPr lang="ru-RU" sz="4000" spc="-7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куриц,</a:t>
            </a:r>
            <a:r>
              <a:rPr lang="ru-RU" sz="4000" spc="-7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слонов.</a:t>
            </a:r>
            <a:r>
              <a:rPr lang="ru-RU" sz="4000" spc="-7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4000" spc="-8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сложный</a:t>
            </a:r>
            <a:r>
              <a:rPr lang="ru-RU" sz="4000" spc="-8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4000" spc="-9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дельфины. Но язык человека отличается от языка животных. Язык животных — биологический,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рождается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 не развивается. Язык человека социальный, он развивается вместе с обществом. У животных – сигналы. У людей – слова. Живым называется язык, который возник у какого-либо народа в определенный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исторический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момент,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средством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и в связи с этим изменяется. Мертвым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язык,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определенный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исторический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 у народа, но из-за общественно-политических причин вышел из употребления. Языки умирали на ранних этапах развития человечества. Примером мертвых языков могут служить латинский, древнегреческий и церковнославянский и</a:t>
            </a:r>
            <a:r>
              <a:rPr lang="ru-RU" sz="4000" spc="2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другие.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определенных</a:t>
            </a:r>
            <a:r>
              <a:rPr lang="ru-RU" sz="4000" spc="-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мертвые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языки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применяться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время. Например, латынь – язык медицины, древнегреческий – язык международной терминологии, церковнославянский – язык религии. Если народ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имел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письменность,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4000" spc="-6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учёные</a:t>
            </a:r>
            <a:r>
              <a:rPr lang="ru-RU" sz="4000" spc="-6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расшифровывали</a:t>
            </a:r>
            <a:r>
              <a:rPr lang="ru-RU" sz="4000" spc="-5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r>
              <a:rPr lang="ru-RU" sz="4000" spc="-4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тохарский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– Западный Китай до 7 века. Если народ не имел письменности, то язык исчезал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бесследно.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Естественным называется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язык, который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стихийно возник у какого-либо народа. Искусственным называется язык, специально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созданный каким-либо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ученым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облегчения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взаимопонимания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4000" spc="-5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народами. За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всю историю существования человечества искусственных языков было создано   великое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множество.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виды искусственных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языков: языки программирования, языки для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научных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фактов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(язык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математики,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т.д.),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языки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 информации, языки международного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общения. Наиболее</a:t>
            </a:r>
            <a:r>
              <a:rPr lang="ru-RU" sz="4000" spc="-5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известным языком международного общения стал язык эсперанто. Его создал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польский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зубной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Людвиг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Заменгоф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(1859-1917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).Лексика</a:t>
            </a:r>
            <a:r>
              <a:rPr lang="ru-RU" sz="4000" spc="-2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 создана на основе английского, французского и латинского языков. Фонетика </a:t>
            </a:r>
            <a:r>
              <a:rPr lang="ru-RU" sz="4000" spc="-1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проста. </a:t>
            </a:r>
            <a:r>
              <a:rPr lang="ru-RU" sz="4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 — это взаимодействие двух и более языков. Это взаимодействие оказывает влияние на структуру и словарь одного или многих языков.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случай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языкового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контакта —</a:t>
            </a:r>
            <a:r>
              <a:rPr lang="ru-RU" sz="4000" spc="-1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заимствование</a:t>
            </a:r>
            <a:r>
              <a:rPr lang="ru-RU" sz="4000" spc="-4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одного языка в другой. Например, слово «парашют» заимствовано из французского,</a:t>
            </a:r>
            <a:r>
              <a:rPr lang="ru-RU" sz="4000" spc="-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«радиус»</a:t>
            </a:r>
            <a:r>
              <a:rPr lang="ru-RU" sz="4000" spc="-5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4000" spc="-2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латинского.</a:t>
            </a:r>
            <a:r>
              <a:rPr lang="ru-RU" sz="4000" spc="-2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Иногда</a:t>
            </a:r>
            <a:r>
              <a:rPr lang="ru-RU" sz="4000" spc="-3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заимствуются</a:t>
            </a:r>
            <a:r>
              <a:rPr lang="ru-RU" sz="4000" spc="-35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морфемы. Например, приставка «анти» означает «не», «против»: антинародный, </a:t>
            </a:r>
            <a:r>
              <a:rPr lang="ru-RU" sz="4000" spc="-1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антинаучный.</a:t>
            </a:r>
            <a:endParaRPr lang="ru-RU" sz="40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8" y="682320"/>
            <a:ext cx="2285999" cy="1251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98676" y="1934308"/>
            <a:ext cx="4545623" cy="137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еловеческий язык – </a:t>
            </a:r>
            <a:r>
              <a:rPr lang="ru-RU" sz="12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звуковых и письменных символов, используемых людьми для передачи их мыслей и чувств</a:t>
            </a:r>
            <a:r>
              <a:rPr lang="ru-RU" sz="12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Человеческий язык</a:t>
            </a:r>
            <a:r>
              <a:rPr lang="ru-RU" sz="12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 </a:t>
            </a:r>
            <a:r>
              <a:rPr lang="ru-RU" sz="12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непарный мышечный орган, покрытый слизистой оболочкой</a:t>
            </a:r>
            <a:r>
              <a:rPr lang="ru-RU" sz="12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 заполняет большую часть ротовой полости.</a:t>
            </a:r>
            <a:endParaRPr lang="ru-RU" sz="1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1963" y="3857189"/>
            <a:ext cx="2405611" cy="1804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2005" y="3830302"/>
            <a:ext cx="2436339" cy="18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      «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ВЕРИТЕ ЛИ ВЫ, ЧТО…»</a:t>
            </a:r>
            <a:b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fsd.compedu.ru/html/2018/01/29/i_5a6f6fcc8a965/img_phpQygSxE_5-kl.-I.S.Turgenev-Mumu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" y="1099038"/>
            <a:ext cx="9904481" cy="55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378245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ЭТАПЫ РАБОТЫ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208688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одготовительный (август </a:t>
            </a: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октябрь) </a:t>
            </a:r>
          </a:p>
          <a:p>
            <a:pPr marL="0" indent="0">
              <a:spcBef>
                <a:spcPts val="0"/>
              </a:spcBef>
              <a:buNone/>
            </a:pPr>
            <a:endParaRPr lang="ru-RU" sz="4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сновной (ноябрь – апрель)</a:t>
            </a:r>
          </a:p>
          <a:p>
            <a:pPr marL="0" indent="0">
              <a:spcBef>
                <a:spcPts val="0"/>
              </a:spcBef>
              <a:buNone/>
            </a:pPr>
            <a:endParaRPr lang="ru-RU" sz="4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ценочный  (</a:t>
            </a: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май – 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июнь)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08301" y="5758469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378245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Подготовительный этап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56797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информирование учеников и их родителей о мероприятиях по формированию функциональной грамотности;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включение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в ООП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школы работы с заданиями, направленными на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оценку функциональной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грамотности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ключение во внеурочную деятельность курса «Функциональная грамотность»;</a:t>
            </a:r>
            <a:endParaRPr lang="ru-RU" sz="3600" dirty="0"/>
          </a:p>
        </p:txBody>
      </p:sp>
      <p:pic>
        <p:nvPicPr>
          <p:cNvPr id="6" name="Рисунок 5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08301" y="5758469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378245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Подготовительный этап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537029" y="1312739"/>
            <a:ext cx="1094558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заседания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ШМО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планированию работы по формированию и оценке функциональной грамотности;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диагностика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профессиональных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затруднений (дефицитов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) педагогов при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формировании и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оценке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функциональной грамотности;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проведение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входной диагностики для выявления уровня сформированности функциональной грамотности у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обучающихся.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08301" y="5758469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543339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-организация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участия педагогов школы в курсах повышения квалификации, направленных на формирование функциональной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грамотности; 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заседания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ШМО с целью обмена опытом реализации содержания и форм активизации межпредметных связей для формирования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оценки функциональной грамотности;</a:t>
            </a:r>
            <a:endParaRPr lang="ru-RU" sz="36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445789" y="425629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по использованию в практике преподавания методов, приемов, форм работы и заданий, направленных на формирование у обучающихся функциональной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Предметных недель, включающих мероприятия по формированию функциональной грамотности;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188758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участие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 школы в конкурсах, олимпиадах по развитию функциональной грамотности разных возрастных групп под руководством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педагогов;</a:t>
            </a:r>
            <a:endParaRPr lang="ru-RU" sz="3600" dirty="0"/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2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Основной этап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213560" y="435411"/>
            <a:ext cx="7848763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внедрение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образовательный процесс разработанного материала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открытого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оценки функциональной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 разработанного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«Институт стратегии развития образования Российской академии образования» (по адресам: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https://fg.resh.edu.ru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fipi.ru/otkrytyy-bank-zadaniydlya-otsenki-yestestvennonauchnoy-gramotnosti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 descr="ОК_нов.png"/>
          <p:cNvPicPr>
            <a:picLocks noChangeAspect="1"/>
          </p:cNvPicPr>
          <p:nvPr/>
        </p:nvPicPr>
        <p:blipFill rotWithShape="1">
          <a:blip r:embed="rId4" cstate="print"/>
          <a:srcRect l="22885" t="15887" r="-1" b="12527"/>
          <a:stretch/>
        </p:blipFill>
        <p:spPr>
          <a:xfrm>
            <a:off x="10223291" y="5824840"/>
            <a:ext cx="1693889" cy="8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2175</TotalTime>
  <Words>1445</Words>
  <Application>Microsoft Office PowerPoint</Application>
  <PresentationFormat>Широкоэкранный</PresentationFormat>
  <Paragraphs>376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DejaVu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ЭФФЕКТИВНЫЕ ПРИЕМЫ ПО ФОРМИРОВАНИЮ ЧИТАТ. ГРАМОТНОСТИ</vt:lpstr>
      <vt:lpstr>ПРОСТЫЕ И СЛОЖНЫЕ ВОПРОСЫ</vt:lpstr>
      <vt:lpstr>  ВИДЕО ФИЛЬМ – «МИХАИЛ ЗОЩЕНКО. БИОГРАФИЯ И ТВОРЧЕСТВО» </vt:lpstr>
      <vt:lpstr>ДИДАКТИЧЕСКИЙ МАТЕРИАЛ</vt:lpstr>
      <vt:lpstr>                     ОПОРНЫЙ КОНСПЕКТ</vt:lpstr>
      <vt:lpstr>      «ВЕРИТЕ ЛИ ВЫ, ЧТО…»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Чанкова Моника Алексеевна</dc:creator>
  <cp:lastModifiedBy>alla.zav.73@outlook.com</cp:lastModifiedBy>
  <cp:revision>67</cp:revision>
  <dcterms:created xsi:type="dcterms:W3CDTF">2024-09-02T06:05:17Z</dcterms:created>
  <dcterms:modified xsi:type="dcterms:W3CDTF">2025-01-22T13:01:12Z</dcterms:modified>
</cp:coreProperties>
</file>