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18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гор Федосов" initials="ЕФ" lastIdx="1" clrIdx="0">
    <p:extLst>
      <p:ext uri="{19B8F6BF-5375-455C-9EA6-DF929625EA0E}">
        <p15:presenceInfo xmlns:p15="http://schemas.microsoft.com/office/powerpoint/2012/main" userId="790880a7d477fff5" providerId="Windows Live"/>
      </p:ext>
    </p:extLst>
  </p:cmAuthor>
  <p:cmAuthor id="2" name="Нечунаева Мария Борисовна" initials="НМБ" lastIdx="5" clrIdx="1">
    <p:extLst>
      <p:ext uri="{19B8F6BF-5375-455C-9EA6-DF929625EA0E}">
        <p15:presenceInfo xmlns:p15="http://schemas.microsoft.com/office/powerpoint/2012/main" userId="Нечунаева Мария Борис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151D"/>
    <a:srgbClr val="E7DDCE"/>
    <a:srgbClr val="B99A57"/>
    <a:srgbClr val="EAE1CC"/>
    <a:srgbClr val="1B3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5" autoAdjust="0"/>
    <p:restoredTop sz="93006" autoAdjust="0"/>
  </p:normalViewPr>
  <p:slideViewPr>
    <p:cSldViewPr snapToGrid="0">
      <p:cViewPr varScale="1">
        <p:scale>
          <a:sx n="107" d="100"/>
          <a:sy n="107" d="100"/>
        </p:scale>
        <p:origin x="1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79151D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удовлетворенности по направлениям</c:v>
                </c:pt>
              </c:strCache>
            </c:strRef>
          </c:tx>
          <c:spPr>
            <a:solidFill>
              <a:srgbClr val="79151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9151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9EC-4FF9-A524-0C525784BD01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068-4E4C-A34A-2DD9AD10A2C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80,22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9EC-4FF9-A524-0C525784BD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Входная группа</c:v>
                </c:pt>
                <c:pt idx="1">
                  <c:v>Гардероб</c:v>
                </c:pt>
                <c:pt idx="2">
                  <c:v>Столовая</c:v>
                </c:pt>
                <c:pt idx="3">
                  <c:v>Библиотека</c:v>
                </c:pt>
                <c:pt idx="4">
                  <c:v>Навигация</c:v>
                </c:pt>
                <c:pt idx="5">
                  <c:v>Договоры</c:v>
                </c:pt>
                <c:pt idx="6">
                  <c:v>Внутренние заявки</c:v>
                </c:pt>
                <c:pt idx="7">
                  <c:v>Питьевой режим</c:v>
                </c:pt>
                <c:pt idx="8">
                  <c:v>Система 5С</c:v>
                </c:pt>
                <c:pt idx="9">
                  <c:v>Запуск системы ППУ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80.22</c:v>
                </c:pt>
                <c:pt idx="1">
                  <c:v>56.27</c:v>
                </c:pt>
                <c:pt idx="2">
                  <c:v>57.04</c:v>
                </c:pt>
                <c:pt idx="3">
                  <c:v>84.25</c:v>
                </c:pt>
                <c:pt idx="4">
                  <c:v>78.41</c:v>
                </c:pt>
                <c:pt idx="5">
                  <c:v>83.95</c:v>
                </c:pt>
                <c:pt idx="6">
                  <c:v>81.7</c:v>
                </c:pt>
                <c:pt idx="7">
                  <c:v>58.42</c:v>
                </c:pt>
                <c:pt idx="8">
                  <c:v>38.67</c:v>
                </c:pt>
                <c:pt idx="9">
                  <c:v>69.05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C-4FF9-A524-0C525784B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4526095"/>
        <c:axId val="824518895"/>
      </c:barChart>
      <c:catAx>
        <c:axId val="824526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4518895"/>
        <c:crosses val="autoZero"/>
        <c:auto val="1"/>
        <c:lblAlgn val="ctr"/>
        <c:lblOffset val="100"/>
        <c:noMultiLvlLbl val="0"/>
      </c:catAx>
      <c:valAx>
        <c:axId val="824518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4526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43CC91D-B1AD-4E90-8756-16B2CA68FB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8055"/>
          </a:xfrm>
          <a:prstGeom prst="rect">
            <a:avLst/>
          </a:prstGeom>
        </p:spPr>
        <p:txBody>
          <a:bodyPr vert="horz" lIns="92107" tIns="46054" rIns="92107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464EA0A-2EE2-4535-8294-8C5155F32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60" cy="498055"/>
          </a:xfrm>
          <a:prstGeom prst="rect">
            <a:avLst/>
          </a:prstGeom>
        </p:spPr>
        <p:txBody>
          <a:bodyPr vert="horz" lIns="92107" tIns="46054" rIns="92107" bIns="46054" rtlCol="0"/>
          <a:lstStyle>
            <a:lvl1pPr algn="r">
              <a:defRPr sz="1200"/>
            </a:lvl1pPr>
          </a:lstStyle>
          <a:p>
            <a:fld id="{CF1C3E1D-7772-4976-A55A-20F1A7349F8C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164C22-36C7-448C-AE29-E5589AFA82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60" cy="498054"/>
          </a:xfrm>
          <a:prstGeom prst="rect">
            <a:avLst/>
          </a:prstGeom>
        </p:spPr>
        <p:txBody>
          <a:bodyPr vert="horz" lIns="92107" tIns="46054" rIns="92107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062BE7-DB16-4805-A666-A8A135A75F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60" cy="498054"/>
          </a:xfrm>
          <a:prstGeom prst="rect">
            <a:avLst/>
          </a:prstGeom>
        </p:spPr>
        <p:txBody>
          <a:bodyPr vert="horz" lIns="92107" tIns="46054" rIns="92107" bIns="46054" rtlCol="0" anchor="b"/>
          <a:lstStyle>
            <a:lvl1pPr algn="r">
              <a:defRPr sz="1200"/>
            </a:lvl1pPr>
          </a:lstStyle>
          <a:p>
            <a:fld id="{A2B332E7-08FF-48BF-9127-A1C7BE1D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9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8055"/>
          </a:xfrm>
          <a:prstGeom prst="rect">
            <a:avLst/>
          </a:prstGeom>
        </p:spPr>
        <p:txBody>
          <a:bodyPr vert="horz" lIns="92107" tIns="46054" rIns="92107" bIns="460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60" cy="498055"/>
          </a:xfrm>
          <a:prstGeom prst="rect">
            <a:avLst/>
          </a:prstGeom>
        </p:spPr>
        <p:txBody>
          <a:bodyPr vert="horz" lIns="92107" tIns="46054" rIns="92107" bIns="46054" rtlCol="0"/>
          <a:lstStyle>
            <a:lvl1pPr algn="r">
              <a:defRPr sz="1200"/>
            </a:lvl1pPr>
          </a:lstStyle>
          <a:p>
            <a:fld id="{2A7DE84E-D2CD-44FE-B67C-7889CD9D67C5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7" tIns="46054" rIns="92107" bIns="460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2107" tIns="46054" rIns="92107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60" cy="498054"/>
          </a:xfrm>
          <a:prstGeom prst="rect">
            <a:avLst/>
          </a:prstGeom>
        </p:spPr>
        <p:txBody>
          <a:bodyPr vert="horz" lIns="92107" tIns="46054" rIns="92107" bIns="460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4"/>
          </a:xfrm>
          <a:prstGeom prst="rect">
            <a:avLst/>
          </a:prstGeom>
        </p:spPr>
        <p:txBody>
          <a:bodyPr vert="horz" lIns="92107" tIns="46054" rIns="92107" bIns="46054" rtlCol="0" anchor="b"/>
          <a:lstStyle>
            <a:lvl1pPr algn="r">
              <a:defRPr sz="1200"/>
            </a:lvl1pPr>
          </a:lstStyle>
          <a:p>
            <a:fld id="{B10C2BA5-8EA5-432B-BCC3-2054EADB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8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5E6C94-1777-97B2-CD5B-A130122BF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" y="0"/>
            <a:ext cx="12186079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B6F9ED-A9D1-F440-2966-894AD72C34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916" r="6179"/>
          <a:stretch/>
        </p:blipFill>
        <p:spPr>
          <a:xfrm>
            <a:off x="10085602" y="36703"/>
            <a:ext cx="1896557" cy="15584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95591D-01D3-93A1-DA16-C7106FCF9D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21" y="6010890"/>
            <a:ext cx="670560" cy="58668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BCCD786-0995-4CD5-B617-0EF986D2C847}"/>
              </a:ext>
            </a:extLst>
          </p:cNvPr>
          <p:cNvSpPr txBox="1">
            <a:spLocks/>
          </p:cNvSpPr>
          <p:nvPr userDrawn="1"/>
        </p:nvSpPr>
        <p:spPr>
          <a:xfrm>
            <a:off x="546123" y="2724115"/>
            <a:ext cx="7805397" cy="226733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rgbClr val="1E86C8"/>
                </a:solidFill>
                <a:latin typeface="+mj-ea"/>
                <a:ea typeface="+mj-ea"/>
                <a:cs typeface="Verdana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3pPr>
            <a:lvl4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4pPr>
            <a:lvl5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5pPr>
            <a:lvl6pPr marL="45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6pPr>
            <a:lvl7pPr marL="91431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7pPr>
            <a:lvl8pPr marL="137146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8pPr>
            <a:lvl9pPr marL="182861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4400" b="1" kern="1200" dirty="0">
              <a:solidFill>
                <a:srgbClr val="79151D"/>
              </a:solidFill>
              <a:latin typeface="Phenomena" panose="00000500000000000000" pitchFamily="50" charset="-52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FCEF50-A164-419B-A7C5-3C2F881F70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291" y="346175"/>
            <a:ext cx="2632404" cy="103997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24D156-32FF-4315-99BA-68FBFFB8D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68"/>
          <a:stretch/>
        </p:blipFill>
        <p:spPr bwMode="auto">
          <a:xfrm>
            <a:off x="838800" y="345600"/>
            <a:ext cx="1009116" cy="103997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CC50E74-B2E8-4B0D-A9C7-A82736C12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9" r="46391"/>
          <a:stretch/>
        </p:blipFill>
        <p:spPr bwMode="auto">
          <a:xfrm>
            <a:off x="2619041" y="345600"/>
            <a:ext cx="1183125" cy="109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41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48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7E8728-0C61-C112-C4F2-3DB551833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0" y="0"/>
            <a:ext cx="12186079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E1A1E-27C0-4CE7-BA96-B7238BED8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392400"/>
            <a:ext cx="9961971" cy="442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solidFill>
                  <a:srgbClr val="79151D"/>
                </a:solidFill>
                <a:latin typeface="Phenomena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ECC7BC-06EE-B0CB-AF96-85EDF0A62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916" r="6179"/>
          <a:stretch/>
        </p:blipFill>
        <p:spPr bwMode="auto">
          <a:xfrm>
            <a:off x="10890767" y="0"/>
            <a:ext cx="1298271" cy="1066800"/>
          </a:xfrm>
          <a:prstGeom prst="rect">
            <a:avLst/>
          </a:prstGeom>
        </p:spPr>
      </p:pic>
      <p:sp>
        <p:nvSpPr>
          <p:cNvPr id="12" name="object 13">
            <a:extLst>
              <a:ext uri="{FF2B5EF4-FFF2-40B4-BE49-F238E27FC236}">
                <a16:creationId xmlns:a16="http://schemas.microsoft.com/office/drawing/2014/main" id="{975D5122-0DBA-A187-9BC2-F93D5266FBAD}"/>
              </a:ext>
            </a:extLst>
          </p:cNvPr>
          <p:cNvSpPr txBox="1">
            <a:spLocks/>
          </p:cNvSpPr>
          <p:nvPr userDrawn="1"/>
        </p:nvSpPr>
        <p:spPr>
          <a:xfrm>
            <a:off x="11064239" y="6407140"/>
            <a:ext cx="884357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2090"/>
              </a:lnSpc>
            </a:pPr>
            <a:fld id="{81D60167-4931-47E6-BA6A-407CBD079E47}" type="slidenum">
              <a:rPr lang="ru-RU" sz="1600" smtClean="0">
                <a:solidFill>
                  <a:srgbClr val="B99A57"/>
                </a:solidFill>
                <a:latin typeface="Calibri" panose="020F0502020204030204"/>
              </a:rPr>
              <a:pPr marL="38100" algn="r">
                <a:lnSpc>
                  <a:spcPts val="2090"/>
                </a:lnSpc>
              </a:pPr>
              <a:t>‹#›</a:t>
            </a:fld>
            <a:endParaRPr lang="ru-RU" sz="1600" dirty="0">
              <a:solidFill>
                <a:srgbClr val="B99A57"/>
              </a:solidFill>
              <a:latin typeface="Calibri" panose="020F0502020204030204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506278F-1B3C-4696-BBD7-58B2C4CF646E}"/>
              </a:ext>
            </a:extLst>
          </p:cNvPr>
          <p:cNvSpPr txBox="1">
            <a:spLocks/>
          </p:cNvSpPr>
          <p:nvPr userDrawn="1"/>
        </p:nvSpPr>
        <p:spPr>
          <a:xfrm>
            <a:off x="500163" y="347829"/>
            <a:ext cx="10113408" cy="58138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rgbClr val="1E86C8"/>
                </a:solidFill>
                <a:latin typeface="+mj-ea"/>
                <a:ea typeface="+mj-ea"/>
                <a:cs typeface="Verdana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3pPr>
            <a:lvl4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4pPr>
            <a:lvl5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5pPr>
            <a:lvl6pPr marL="45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6pPr>
            <a:lvl7pPr marL="91431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7pPr>
            <a:lvl8pPr marL="137146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8pPr>
            <a:lvl9pPr marL="182861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9pPr>
          </a:lstStyle>
          <a:p>
            <a:pPr marR="5080" rtl="0">
              <a:lnSpc>
                <a:spcPct val="100000"/>
              </a:lnSpc>
              <a:defRPr/>
            </a:pPr>
            <a:endParaRPr lang="ru-RU" sz="2800" b="1" kern="1200" dirty="0">
              <a:solidFill>
                <a:srgbClr val="79151D"/>
              </a:solidFill>
              <a:latin typeface="Phenomena" panose="00000500000000000000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98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5D09F-FF3A-4BFC-870F-E0E32B2070C0}" type="datetime1">
              <a:rPr lang="ru-RU" smtClean="0"/>
              <a:t>25.08.2023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6D3B-ED5F-484E-8F07-FE4C5A0A5BA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0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286"/>
          <p:cNvSpPr>
            <a:spLocks noGrp="1" noChangeArrowheads="1"/>
          </p:cNvSpPr>
          <p:nvPr>
            <p:ph idx="1"/>
            <p:custDataLst>
              <p:tags r:id="rId1"/>
            </p:custDataLst>
          </p:nvPr>
        </p:nvSpPr>
        <p:spPr bwMode="auto">
          <a:xfrm>
            <a:off x="1976209" y="1990669"/>
            <a:ext cx="5853024" cy="115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78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3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D92B1B-FA7E-0944-9802-64AB6486613D}"/>
              </a:ext>
            </a:extLst>
          </p:cNvPr>
          <p:cNvSpPr/>
          <p:nvPr userDrawn="1"/>
        </p:nvSpPr>
        <p:spPr>
          <a:xfrm>
            <a:off x="-1" y="6523224"/>
            <a:ext cx="8166399" cy="33477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27053" y="313266"/>
            <a:ext cx="6807199" cy="581385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1B3281"/>
                </a:solidFill>
                <a:latin typeface="Phenomena Bold" pitchFamily="2" charset="0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27053" y="1149815"/>
            <a:ext cx="5836577" cy="450755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1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467">
                <a:solidFill>
                  <a:srgbClr val="000000"/>
                </a:solidFill>
                <a:latin typeface="+mn-lt"/>
              </a:defRPr>
            </a:lvl1pPr>
            <a:lvl2pPr marL="457154" indent="0">
              <a:buFontTx/>
              <a:buNone/>
              <a:defRPr/>
            </a:lvl2pPr>
            <a:lvl3pPr marL="914310" indent="0">
              <a:buFontTx/>
              <a:buNone/>
              <a:defRPr/>
            </a:lvl3pPr>
            <a:lvl4pPr marL="1371464" indent="0">
              <a:buFontTx/>
              <a:buNone/>
              <a:defRPr/>
            </a:lvl4pPr>
            <a:lvl5pPr marL="1828616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0AC52-D183-F94C-9D62-9C031B9A1733}"/>
              </a:ext>
            </a:extLst>
          </p:cNvPr>
          <p:cNvSpPr txBox="1"/>
          <p:nvPr userDrawn="1"/>
        </p:nvSpPr>
        <p:spPr>
          <a:xfrm>
            <a:off x="597396" y="6523223"/>
            <a:ext cx="1199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A8A274D3-DB53-1341-93DA-D7E58C97BCF4}" type="slidenum">
              <a:rPr lang="ru-RU" sz="800" smtClean="0">
                <a:solidFill>
                  <a:schemeClr val="bg1"/>
                </a:solidFill>
                <a:latin typeface="+mn-ea"/>
                <a:ea typeface="+mn-ea"/>
              </a:rPr>
              <a:pPr algn="l"/>
              <a:t>‹#›</a:t>
            </a:fld>
            <a:endParaRPr lang="ru-RU" sz="80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7" name="Рисунок 6" descr="Изображение выглядит как текст, часы, знак&#10;&#10;Автоматически созданное описание">
            <a:extLst>
              <a:ext uri="{FF2B5EF4-FFF2-40B4-BE49-F238E27FC236}">
                <a16:creationId xmlns:a16="http://schemas.microsoft.com/office/drawing/2014/main" id="{590C143B-AE9B-CF4F-9362-E14307AD6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05" y="6401584"/>
            <a:ext cx="860871" cy="340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856797-7E6B-7640-B4C8-551EADFBB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1836" y="6363033"/>
            <a:ext cx="512768" cy="3983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28FCC8-2F7F-434B-B86A-DCB7068547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8880" y="6365167"/>
            <a:ext cx="338635" cy="3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6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1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55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dt="0"/>
  <p:txStyles>
    <p:titleStyle>
      <a:lvl1pPr algn="l">
        <a:lnSpc>
          <a:spcPct val="90000"/>
        </a:lnSpc>
        <a:spcBef>
          <a:spcPts val="0"/>
        </a:spcBef>
        <a:spcAft>
          <a:spcPts val="0"/>
        </a:spcAft>
        <a:defRPr sz="2400" b="0">
          <a:solidFill>
            <a:srgbClr val="1E86C8"/>
          </a:solidFill>
          <a:latin typeface="+mj-ea"/>
          <a:ea typeface="+mj-ea"/>
          <a:cs typeface="Verdana"/>
        </a:defRPr>
      </a:lvl1pPr>
      <a:lvl2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2pPr>
      <a:lvl3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3pPr>
      <a:lvl4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4pPr>
      <a:lvl5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5pPr>
      <a:lvl6pPr marL="457154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6pPr>
      <a:lvl7pPr marL="914310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7pPr>
      <a:lvl8pPr marL="1371464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8pPr>
      <a:lvl9pPr marL="1828616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9pPr>
    </p:titleStyle>
    <p:bodyStyle>
      <a:lvl1pPr algn="l">
        <a:lnSpc>
          <a:spcPct val="90000"/>
        </a:lnSpc>
        <a:spcBef>
          <a:spcPts val="1000"/>
        </a:spcBef>
        <a:spcAft>
          <a:spcPts val="0"/>
        </a:spcAft>
        <a:defRPr sz="1600">
          <a:solidFill>
            <a:schemeClr val="tx1"/>
          </a:solidFill>
          <a:latin typeface="+mn-ea"/>
          <a:ea typeface="+mn-ea"/>
          <a:cs typeface="Verdana"/>
        </a:defRPr>
      </a:lvl1pPr>
      <a:lvl2pPr marL="457154" algn="l">
        <a:lnSpc>
          <a:spcPct val="90000"/>
        </a:lnSpc>
        <a:spcBef>
          <a:spcPts val="500"/>
        </a:spcBef>
        <a:spcAft>
          <a:spcPts val="0"/>
        </a:spcAft>
        <a:defRPr sz="1400">
          <a:solidFill>
            <a:schemeClr val="tx1"/>
          </a:solidFill>
          <a:latin typeface="+mn-ea"/>
          <a:ea typeface="+mn-ea"/>
          <a:cs typeface="Verdana"/>
        </a:defRPr>
      </a:lvl2pPr>
      <a:lvl3pPr marL="914310" algn="l">
        <a:lnSpc>
          <a:spcPct val="90000"/>
        </a:lnSpc>
        <a:spcBef>
          <a:spcPts val="500"/>
        </a:spcBef>
        <a:spcAft>
          <a:spcPts val="0"/>
        </a:spcAft>
        <a:defRPr sz="1200">
          <a:solidFill>
            <a:schemeClr val="tx1"/>
          </a:solidFill>
          <a:latin typeface="+mn-ea"/>
          <a:ea typeface="+mn-ea"/>
          <a:cs typeface="Verdana"/>
        </a:defRPr>
      </a:lvl3pPr>
      <a:lvl4pPr marL="1371464" algn="l">
        <a:lnSpc>
          <a:spcPct val="90000"/>
        </a:lnSpc>
        <a:spcBef>
          <a:spcPts val="500"/>
        </a:spcBef>
        <a:spcAft>
          <a:spcPts val="0"/>
        </a:spcAft>
        <a:defRPr sz="1133">
          <a:solidFill>
            <a:schemeClr val="tx1"/>
          </a:solidFill>
          <a:latin typeface="+mn-ea"/>
          <a:ea typeface="+mn-ea"/>
          <a:cs typeface="Verdana"/>
        </a:defRPr>
      </a:lvl4pPr>
      <a:lvl5pPr marL="1828616" algn="l">
        <a:lnSpc>
          <a:spcPct val="90000"/>
        </a:lnSpc>
        <a:spcBef>
          <a:spcPts val="500"/>
        </a:spcBef>
        <a:spcAft>
          <a:spcPts val="0"/>
        </a:spcAft>
        <a:defRPr sz="1133">
          <a:solidFill>
            <a:schemeClr val="tx1"/>
          </a:solidFill>
          <a:latin typeface="+mn-ea"/>
          <a:ea typeface="+mn-ea"/>
          <a:cs typeface="Verdana"/>
        </a:defRPr>
      </a:lvl5pPr>
      <a:lvl6pPr marL="2514349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D7CF3A27-9DB1-48A2-BBF3-396C4440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4" y="162079"/>
            <a:ext cx="11111057" cy="826800"/>
          </a:xfrm>
        </p:spPr>
        <p:txBody>
          <a:bodyPr/>
          <a:lstStyle/>
          <a:p>
            <a:r>
              <a:rPr lang="ru-RU" dirty="0"/>
              <a:t>Результаты анкетирования №1 показали:</a:t>
            </a:r>
            <a:br>
              <a:rPr lang="ru-RU" dirty="0"/>
            </a:br>
            <a:r>
              <a:rPr lang="ru-RU" dirty="0"/>
              <a:t>наименьший уровень удовлетворенности выявлен по направлению</a:t>
            </a:r>
            <a:br>
              <a:rPr lang="ru-RU" dirty="0"/>
            </a:br>
            <a:r>
              <a:rPr lang="ru-RU" dirty="0" smtClean="0"/>
              <a:t>«Система 5С»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13_1">
            <a:extLst>
              <a:ext uri="{FF2B5EF4-FFF2-40B4-BE49-F238E27FC236}">
                <a16:creationId xmlns:a16="http://schemas.microsoft.com/office/drawing/2014/main" id="{FEF1FF68-EDB6-4EA1-8B46-588F0BD9E4EB}"/>
              </a:ext>
            </a:extLst>
          </p:cNvPr>
          <p:cNvSpPr/>
          <p:nvPr/>
        </p:nvSpPr>
        <p:spPr>
          <a:xfrm>
            <a:off x="7747742" y="2752909"/>
            <a:ext cx="3940260" cy="33237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2040" tIns="60840" rIns="122040" bIns="60840">
            <a:spAutoFit/>
          </a:bodyPr>
          <a:lstStyle/>
          <a:p>
            <a:pPr marL="1440" lvl="1">
              <a:buClr>
                <a:srgbClr val="171616"/>
              </a:buClr>
            </a:pPr>
            <a:endParaRPr lang="ru-RU" sz="1600" b="0" strike="noStrike" spc="-1" dirty="0">
              <a:ea typeface="Verdana"/>
              <a:cs typeface="Arial" panose="020B0604020202020204" pitchFamily="34" charset="0"/>
            </a:endParaRPr>
          </a:p>
          <a:p>
            <a:pPr marL="1440" lvl="1">
              <a:buClr>
                <a:srgbClr val="171616"/>
              </a:buClr>
            </a:pPr>
            <a:r>
              <a:rPr lang="ru-RU" sz="1600" strike="noStrike" spc="-1" dirty="0">
                <a:ea typeface="Verdana"/>
                <a:cs typeface="Arial" panose="020B0604020202020204" pitchFamily="34" charset="0"/>
              </a:rPr>
              <a:t>Проанализировав итоги анкетирования №1, а также принимая во внимание дополнительные факторы (финансирование, обеспеченность ресурсами, состояние основных фондов учебного заведения и т.п.) руководителем учебного заведения принято решение:</a:t>
            </a:r>
          </a:p>
          <a:p>
            <a:pPr marL="1440" lvl="1">
              <a:buClr>
                <a:srgbClr val="171616"/>
              </a:buClr>
            </a:pPr>
            <a:r>
              <a:rPr lang="ru-RU" sz="1600" b="1" spc="-1" dirty="0">
                <a:ea typeface="Verdana"/>
                <a:cs typeface="Arial" panose="020B0604020202020204" pitchFamily="34" charset="0"/>
              </a:rPr>
              <a:t>в качестве направления для реализации в рамках проекта «Комфортная школа» выбрать направление</a:t>
            </a:r>
            <a:r>
              <a:rPr lang="ru-RU" sz="1600" b="1" strike="noStrike" spc="-1" dirty="0">
                <a:ea typeface="Verdana"/>
                <a:cs typeface="Arial" panose="020B0604020202020204" pitchFamily="34" charset="0"/>
              </a:rPr>
              <a:t> </a:t>
            </a:r>
            <a:r>
              <a:rPr lang="ru-RU" sz="1600" b="1" strike="noStrike" spc="-1" dirty="0" smtClean="0">
                <a:ea typeface="Verdana"/>
                <a:cs typeface="Arial" panose="020B0604020202020204" pitchFamily="34" charset="0"/>
              </a:rPr>
              <a:t>«</a:t>
            </a:r>
            <a:r>
              <a:rPr lang="ru-RU" sz="1600" b="1" u="sng" strike="noStrike" spc="-1" dirty="0" smtClean="0">
                <a:ea typeface="Verdana"/>
                <a:cs typeface="Arial" panose="020B0604020202020204" pitchFamily="34" charset="0"/>
              </a:rPr>
              <a:t>Система 5С</a:t>
            </a:r>
            <a:r>
              <a:rPr lang="ru-RU" sz="1600" b="1" strike="noStrike" spc="-1" dirty="0" smtClean="0">
                <a:ea typeface="Verdana"/>
                <a:cs typeface="Arial" panose="020B0604020202020204" pitchFamily="34" charset="0"/>
              </a:rPr>
              <a:t>»</a:t>
            </a:r>
            <a:endParaRPr lang="ru-RU" sz="1600" b="1" strike="noStrike" spc="-1" dirty="0">
              <a:ea typeface="Verdana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FEBCC9-AF9C-4D6E-807D-9759FDEED012}"/>
              </a:ext>
            </a:extLst>
          </p:cNvPr>
          <p:cNvSpPr/>
          <p:nvPr/>
        </p:nvSpPr>
        <p:spPr>
          <a:xfrm>
            <a:off x="503998" y="2054831"/>
            <a:ext cx="6739283" cy="39863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9AF98B3-9F50-DFE9-87AC-FBD9F43D9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9593338"/>
              </p:ext>
            </p:extLst>
          </p:nvPr>
        </p:nvGraphicFramePr>
        <p:xfrm>
          <a:off x="570991" y="2263035"/>
          <a:ext cx="6672290" cy="356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85050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Hwx6mkB0SUrP3j7u.tZg"/>
</p:tagLst>
</file>

<file path=ppt/theme/theme1.xml><?xml version="1.0" encoding="utf-8"?>
<a:theme xmlns:a="http://schemas.openxmlformats.org/drawingml/2006/main" name="ФЦК">
  <a:themeElements>
    <a:clrScheme name="Академия">
      <a:dk1>
        <a:srgbClr val="171616"/>
      </a:dk1>
      <a:lt1>
        <a:srgbClr val="FFFFFF"/>
      </a:lt1>
      <a:dk2>
        <a:srgbClr val="1B3281"/>
      </a:dk2>
      <a:lt2>
        <a:srgbClr val="E7E6E6"/>
      </a:lt2>
      <a:accent1>
        <a:srgbClr val="C8456A"/>
      </a:accent1>
      <a:accent2>
        <a:srgbClr val="0071BC"/>
      </a:accent2>
      <a:accent3>
        <a:srgbClr val="6EB1DE"/>
      </a:accent3>
      <a:accent4>
        <a:srgbClr val="00B0F0"/>
      </a:accent4>
      <a:accent5>
        <a:srgbClr val="878787"/>
      </a:accent5>
      <a:accent6>
        <a:srgbClr val="A6A6A6"/>
      </a:accent6>
      <a:hlink>
        <a:srgbClr val="1B3281"/>
      </a:hlink>
      <a:folHlink>
        <a:srgbClr val="51515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5721</TotalTime>
  <Words>62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Phenomena</vt:lpstr>
      <vt:lpstr>Phenomena Bold</vt:lpstr>
      <vt:lpstr>Verdana</vt:lpstr>
      <vt:lpstr>ФЦК</vt:lpstr>
      <vt:lpstr>Результаты анкетирования №1 показали: наименьший уровень удовлетворенности выявлен по направлению «Система 5С»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Стартовое СОВЕЩАНИЕ проект «Комфортная школа»  (Наименование школы)</dc:title>
  <dc:creator>Федосов Егор Витальевич</dc:creator>
  <cp:lastModifiedBy>alla.zav.73@outlook.com</cp:lastModifiedBy>
  <cp:revision>463</cp:revision>
  <cp:lastPrinted>2023-06-22T06:57:50Z</cp:lastPrinted>
  <dcterms:created xsi:type="dcterms:W3CDTF">2022-08-26T07:31:38Z</dcterms:created>
  <dcterms:modified xsi:type="dcterms:W3CDTF">2023-08-25T05:57:03Z</dcterms:modified>
</cp:coreProperties>
</file>