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0" r:id="rId2"/>
    <p:sldId id="339" r:id="rId3"/>
    <p:sldId id="321" r:id="rId4"/>
    <p:sldId id="334" r:id="rId5"/>
    <p:sldId id="342" r:id="rId6"/>
    <p:sldId id="343" r:id="rId7"/>
    <p:sldId id="344" r:id="rId8"/>
    <p:sldId id="346" r:id="rId9"/>
    <p:sldId id="256" r:id="rId10"/>
    <p:sldId id="341" r:id="rId11"/>
    <p:sldId id="335" r:id="rId12"/>
    <p:sldId id="283" r:id="rId13"/>
    <p:sldId id="323" r:id="rId14"/>
    <p:sldId id="324" r:id="rId15"/>
    <p:sldId id="326" r:id="rId16"/>
    <p:sldId id="328" r:id="rId17"/>
    <p:sldId id="329" r:id="rId18"/>
    <p:sldId id="338" r:id="rId19"/>
    <p:sldId id="336" r:id="rId20"/>
    <p:sldId id="337" r:id="rId21"/>
    <p:sldId id="330" r:id="rId22"/>
    <p:sldId id="331" r:id="rId23"/>
    <p:sldId id="332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5814"/>
  </p:normalViewPr>
  <p:slideViewPr>
    <p:cSldViewPr snapToGrid="0" snapToObjects="1">
      <p:cViewPr varScale="1">
        <p:scale>
          <a:sx n="115" d="100"/>
          <a:sy n="115" d="100"/>
        </p:scale>
        <p:origin x="3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12A21-EB51-4F04-8B0F-0932DC4C349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294E2-A67E-4A95-B089-54BD5111E142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Упорядочить по возрастанию. Получится вариационный ряд. 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AFFD32-0BE5-441C-B052-E5DC0ED84F54}" type="parTrans" cxnId="{530E8A0A-4959-4C82-8D1B-F42FC9ABCFE8}">
      <dgm:prSet/>
      <dgm:spPr/>
      <dgm:t>
        <a:bodyPr/>
        <a:lstStyle/>
        <a:p>
          <a:endParaRPr lang="ru-RU"/>
        </a:p>
      </dgm:t>
    </dgm:pt>
    <dgm:pt modelId="{1A52ECE3-3663-4AF3-B9C7-91442683C364}" type="sibTrans" cxnId="{530E8A0A-4959-4C82-8D1B-F42FC9ABCFE8}">
      <dgm:prSet/>
      <dgm:spPr/>
      <dgm:t>
        <a:bodyPr/>
        <a:lstStyle/>
        <a:p>
          <a:endParaRPr lang="ru-RU"/>
        </a:p>
      </dgm:t>
    </dgm:pt>
    <dgm:pt modelId="{B2121A25-B28D-4432-A818-F94551A14577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Если в массиве нечётное количество чисел, то медианой является число, стоящее посередине вариационного ряда.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7C6BD0-EF2C-4F2A-B0F1-DC71B8D01C58}" type="parTrans" cxnId="{F7675B63-9736-4D5B-A482-437B43958182}">
      <dgm:prSet/>
      <dgm:spPr/>
      <dgm:t>
        <a:bodyPr/>
        <a:lstStyle/>
        <a:p>
          <a:endParaRPr lang="ru-RU"/>
        </a:p>
      </dgm:t>
    </dgm:pt>
    <dgm:pt modelId="{E976229A-F222-43BD-A8BF-B349FAE650F2}" type="sibTrans" cxnId="{F7675B63-9736-4D5B-A482-437B43958182}">
      <dgm:prSet/>
      <dgm:spPr/>
      <dgm:t>
        <a:bodyPr/>
        <a:lstStyle/>
        <a:p>
          <a:endParaRPr lang="ru-RU"/>
        </a:p>
      </dgm:t>
    </dgm:pt>
    <dgm:pt modelId="{250383CE-7AD0-4A16-BEEC-D85064FF4C4D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Если в массиве чётное количество чисел, то медианой обычно считают арифметическое двух чисел, стоящих посередине.</a:t>
          </a:r>
          <a:endParaRPr lang="ru-RU" sz="2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B28BB9-4128-4DD4-AE32-487F4A39A2D9}" type="parTrans" cxnId="{27B68B0C-C3EB-4C99-BAB1-753D659FDC58}">
      <dgm:prSet/>
      <dgm:spPr/>
      <dgm:t>
        <a:bodyPr/>
        <a:lstStyle/>
        <a:p>
          <a:endParaRPr lang="ru-RU"/>
        </a:p>
      </dgm:t>
    </dgm:pt>
    <dgm:pt modelId="{78A24ACA-ED6A-49B4-9547-BEA824943BA6}" type="sibTrans" cxnId="{27B68B0C-C3EB-4C99-BAB1-753D659FDC58}">
      <dgm:prSet/>
      <dgm:spPr/>
      <dgm:t>
        <a:bodyPr/>
        <a:lstStyle/>
        <a:p>
          <a:endParaRPr lang="ru-RU"/>
        </a:p>
      </dgm:t>
    </dgm:pt>
    <dgm:pt modelId="{886085F5-925B-4917-B2FD-3EC518096EA6}" type="pres">
      <dgm:prSet presAssocID="{F4912A21-EB51-4F04-8B0F-0932DC4C34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553829-C57A-48EF-89BD-58FCD8FAD9CB}" type="pres">
      <dgm:prSet presAssocID="{E87294E2-A67E-4A95-B089-54BD5111E142}" presName="node" presStyleLbl="node1" presStyleIdx="0" presStyleCnt="3" custScaleX="112848" custScaleY="162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60598-542E-42B4-84C6-01B85FA7B8E1}" type="pres">
      <dgm:prSet presAssocID="{1A52ECE3-3663-4AF3-B9C7-91442683C364}" presName="sibTrans" presStyleLbl="sibTrans2D1" presStyleIdx="0" presStyleCnt="2" custScaleX="170436" custLinFactNeighborX="-1746" custLinFactNeighborY="3119"/>
      <dgm:spPr/>
      <dgm:t>
        <a:bodyPr/>
        <a:lstStyle/>
        <a:p>
          <a:endParaRPr lang="ru-RU"/>
        </a:p>
      </dgm:t>
    </dgm:pt>
    <dgm:pt modelId="{CFBA5686-6DDC-4214-9A81-64BC7837AFA3}" type="pres">
      <dgm:prSet presAssocID="{1A52ECE3-3663-4AF3-B9C7-91442683C36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03AFED2-A9B8-4F01-ABED-FD9D06EDAC52}" type="pres">
      <dgm:prSet presAssocID="{B2121A25-B28D-4432-A818-F94551A14577}" presName="node" presStyleLbl="node1" presStyleIdx="1" presStyleCnt="3" custScaleX="149031" custScaleY="178763" custLinFactNeighborX="-25800" custLinFactNeighborY="-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F7E6D-1317-4BDC-9FA2-9DA27722E5BA}" type="pres">
      <dgm:prSet presAssocID="{E976229A-F222-43BD-A8BF-B349FAE650F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162C77-CDE5-4AD2-8F6C-0F0406275C2D}" type="pres">
      <dgm:prSet presAssocID="{E976229A-F222-43BD-A8BF-B349FAE650F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5D5FC18-6257-4473-B749-7C874255A6ED}" type="pres">
      <dgm:prSet presAssocID="{250383CE-7AD0-4A16-BEEC-D85064FF4C4D}" presName="node" presStyleLbl="node1" presStyleIdx="2" presStyleCnt="3" custScaleX="159255" custScaleY="162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77C0ED-EE88-4F5D-9E5A-74F3BBBA751F}" type="presOf" srcId="{1A52ECE3-3663-4AF3-B9C7-91442683C364}" destId="{06E60598-542E-42B4-84C6-01B85FA7B8E1}" srcOrd="0" destOrd="0" presId="urn:microsoft.com/office/officeart/2005/8/layout/process1"/>
    <dgm:cxn modelId="{5155C8BA-935F-4F03-80EC-F6D9F246CFD3}" type="presOf" srcId="{F4912A21-EB51-4F04-8B0F-0932DC4C3492}" destId="{886085F5-925B-4917-B2FD-3EC518096EA6}" srcOrd="0" destOrd="0" presId="urn:microsoft.com/office/officeart/2005/8/layout/process1"/>
    <dgm:cxn modelId="{27B68B0C-C3EB-4C99-BAB1-753D659FDC58}" srcId="{F4912A21-EB51-4F04-8B0F-0932DC4C3492}" destId="{250383CE-7AD0-4A16-BEEC-D85064FF4C4D}" srcOrd="2" destOrd="0" parTransId="{CFB28BB9-4128-4DD4-AE32-487F4A39A2D9}" sibTransId="{78A24ACA-ED6A-49B4-9547-BEA824943BA6}"/>
    <dgm:cxn modelId="{9031188D-83BA-416C-A90D-41DFE6410D75}" type="presOf" srcId="{250383CE-7AD0-4A16-BEEC-D85064FF4C4D}" destId="{75D5FC18-6257-4473-B749-7C874255A6ED}" srcOrd="0" destOrd="0" presId="urn:microsoft.com/office/officeart/2005/8/layout/process1"/>
    <dgm:cxn modelId="{BC2BC42D-2BD9-47A5-AF1A-DD7D7AECC2F0}" type="presOf" srcId="{B2121A25-B28D-4432-A818-F94551A14577}" destId="{A03AFED2-A9B8-4F01-ABED-FD9D06EDAC52}" srcOrd="0" destOrd="0" presId="urn:microsoft.com/office/officeart/2005/8/layout/process1"/>
    <dgm:cxn modelId="{BE5E373A-88ED-4735-83E6-9C05672D0FC9}" type="presOf" srcId="{E976229A-F222-43BD-A8BF-B349FAE650F2}" destId="{E65F7E6D-1317-4BDC-9FA2-9DA27722E5BA}" srcOrd="0" destOrd="0" presId="urn:microsoft.com/office/officeart/2005/8/layout/process1"/>
    <dgm:cxn modelId="{EA205716-B182-4714-B16A-B952A1B71D9D}" type="presOf" srcId="{E87294E2-A67E-4A95-B089-54BD5111E142}" destId="{DE553829-C57A-48EF-89BD-58FCD8FAD9CB}" srcOrd="0" destOrd="0" presId="urn:microsoft.com/office/officeart/2005/8/layout/process1"/>
    <dgm:cxn modelId="{FBFF3280-3AA3-402C-8EBC-D4222F22B256}" type="presOf" srcId="{1A52ECE3-3663-4AF3-B9C7-91442683C364}" destId="{CFBA5686-6DDC-4214-9A81-64BC7837AFA3}" srcOrd="1" destOrd="0" presId="urn:microsoft.com/office/officeart/2005/8/layout/process1"/>
    <dgm:cxn modelId="{530E8A0A-4959-4C82-8D1B-F42FC9ABCFE8}" srcId="{F4912A21-EB51-4F04-8B0F-0932DC4C3492}" destId="{E87294E2-A67E-4A95-B089-54BD5111E142}" srcOrd="0" destOrd="0" parTransId="{A5AFFD32-0BE5-441C-B052-E5DC0ED84F54}" sibTransId="{1A52ECE3-3663-4AF3-B9C7-91442683C364}"/>
    <dgm:cxn modelId="{F7675B63-9736-4D5B-A482-437B43958182}" srcId="{F4912A21-EB51-4F04-8B0F-0932DC4C3492}" destId="{B2121A25-B28D-4432-A818-F94551A14577}" srcOrd="1" destOrd="0" parTransId="{E77C6BD0-EF2C-4F2A-B0F1-DC71B8D01C58}" sibTransId="{E976229A-F222-43BD-A8BF-B349FAE650F2}"/>
    <dgm:cxn modelId="{53D0D79E-ACC0-487C-A90C-99232A04F38C}" type="presOf" srcId="{E976229A-F222-43BD-A8BF-B349FAE650F2}" destId="{1C162C77-CDE5-4AD2-8F6C-0F0406275C2D}" srcOrd="1" destOrd="0" presId="urn:microsoft.com/office/officeart/2005/8/layout/process1"/>
    <dgm:cxn modelId="{E6818A77-3BCE-49D8-AAD1-62C9B8C13216}" type="presParOf" srcId="{886085F5-925B-4917-B2FD-3EC518096EA6}" destId="{DE553829-C57A-48EF-89BD-58FCD8FAD9CB}" srcOrd="0" destOrd="0" presId="urn:microsoft.com/office/officeart/2005/8/layout/process1"/>
    <dgm:cxn modelId="{CE36941B-4530-4445-8A90-20C3A94697EB}" type="presParOf" srcId="{886085F5-925B-4917-B2FD-3EC518096EA6}" destId="{06E60598-542E-42B4-84C6-01B85FA7B8E1}" srcOrd="1" destOrd="0" presId="urn:microsoft.com/office/officeart/2005/8/layout/process1"/>
    <dgm:cxn modelId="{61BC34C2-7DBD-4E32-81AB-24C129024401}" type="presParOf" srcId="{06E60598-542E-42B4-84C6-01B85FA7B8E1}" destId="{CFBA5686-6DDC-4214-9A81-64BC7837AFA3}" srcOrd="0" destOrd="0" presId="urn:microsoft.com/office/officeart/2005/8/layout/process1"/>
    <dgm:cxn modelId="{0C6914F1-87E0-42AB-9DB0-9EA31B0F28CD}" type="presParOf" srcId="{886085F5-925B-4917-B2FD-3EC518096EA6}" destId="{A03AFED2-A9B8-4F01-ABED-FD9D06EDAC52}" srcOrd="2" destOrd="0" presId="urn:microsoft.com/office/officeart/2005/8/layout/process1"/>
    <dgm:cxn modelId="{43F4DA4A-43AE-4D8F-932A-EB6FAF3075D8}" type="presParOf" srcId="{886085F5-925B-4917-B2FD-3EC518096EA6}" destId="{E65F7E6D-1317-4BDC-9FA2-9DA27722E5BA}" srcOrd="3" destOrd="0" presId="urn:microsoft.com/office/officeart/2005/8/layout/process1"/>
    <dgm:cxn modelId="{C6DBF4D8-FF3F-417F-BB7D-261654303ADD}" type="presParOf" srcId="{E65F7E6D-1317-4BDC-9FA2-9DA27722E5BA}" destId="{1C162C77-CDE5-4AD2-8F6C-0F0406275C2D}" srcOrd="0" destOrd="0" presId="urn:microsoft.com/office/officeart/2005/8/layout/process1"/>
    <dgm:cxn modelId="{FE689B7A-D10C-40C6-8506-BEA589702F41}" type="presParOf" srcId="{886085F5-925B-4917-B2FD-3EC518096EA6}" destId="{75D5FC18-6257-4473-B749-7C874255A6ED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53829-C57A-48EF-89BD-58FCD8FAD9CB}">
      <dsp:nvSpPr>
        <dsp:cNvPr id="0" name=""/>
        <dsp:cNvSpPr/>
      </dsp:nvSpPr>
      <dsp:spPr>
        <a:xfrm>
          <a:off x="8233" y="0"/>
          <a:ext cx="2645230" cy="3638551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Упорядочить по возрастанию. Получится вариационный ряд. 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709" y="77476"/>
        <a:ext cx="2490278" cy="3483599"/>
      </dsp:txXfrm>
    </dsp:sp>
    <dsp:sp modelId="{06E60598-542E-42B4-84C6-01B85FA7B8E1}">
      <dsp:nvSpPr>
        <dsp:cNvPr id="0" name=""/>
        <dsp:cNvSpPr/>
      </dsp:nvSpPr>
      <dsp:spPr>
        <a:xfrm>
          <a:off x="2691096" y="1546743"/>
          <a:ext cx="628450" cy="58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691096" y="1663009"/>
        <a:ext cx="454052" cy="348796"/>
      </dsp:txXfrm>
    </dsp:sp>
    <dsp:sp modelId="{A03AFED2-A9B8-4F01-ABED-FD9D06EDAC52}">
      <dsp:nvSpPr>
        <dsp:cNvPr id="0" name=""/>
        <dsp:cNvSpPr/>
      </dsp:nvSpPr>
      <dsp:spPr>
        <a:xfrm>
          <a:off x="3349182" y="-178397"/>
          <a:ext cx="3493384" cy="399534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Если в массиве нечётное количество чисел, то медианой является число, стоящее посередине вариационного ряда.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1500" y="-76079"/>
        <a:ext cx="3288748" cy="3790709"/>
      </dsp:txXfrm>
    </dsp:sp>
    <dsp:sp modelId="{E65F7E6D-1317-4BDC-9FA2-9DA27722E5BA}">
      <dsp:nvSpPr>
        <dsp:cNvPr id="0" name=""/>
        <dsp:cNvSpPr/>
      </dsp:nvSpPr>
      <dsp:spPr>
        <a:xfrm>
          <a:off x="7137450" y="1528611"/>
          <a:ext cx="625152" cy="58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137450" y="1644877"/>
        <a:ext cx="450754" cy="348796"/>
      </dsp:txXfrm>
    </dsp:sp>
    <dsp:sp modelId="{75D5FC18-6257-4473-B749-7C874255A6ED}">
      <dsp:nvSpPr>
        <dsp:cNvPr id="0" name=""/>
        <dsp:cNvSpPr/>
      </dsp:nvSpPr>
      <dsp:spPr>
        <a:xfrm>
          <a:off x="8022100" y="0"/>
          <a:ext cx="3733041" cy="3638551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Если в массиве чётное количество чисел, то медианой обычно считают арифметическое двух чисел, стоящих посередине.</a:t>
          </a:r>
          <a:endParaRPr lang="ru-RU" sz="2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28670" y="106570"/>
        <a:ext cx="3519901" cy="3425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B9ABF3-78E7-004B-A6EE-9CCBFA030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122FA-BE37-C34C-A4B0-0900CE153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9481" y="1122363"/>
            <a:ext cx="475112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7499B-0211-AB45-AECA-21BABC488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9481" y="3602038"/>
            <a:ext cx="475112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2D908-E3E8-0640-93A0-02E2AB22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574B9-7E9B-394E-8A15-9C26A38B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34A08-50B7-214D-943F-44FDCC3B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391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518B-EA1D-BC4C-965A-9EBF6FBC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52D11-1711-4F46-8210-147E3FEDB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15964-9458-464E-810C-A385D8F9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415EF-7253-3A40-BF60-B5C15765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92ABE-A24E-3542-83EA-89D56462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860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6E3245-026E-3540-BE94-28F69D0D8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D9037-9082-074F-87EC-F363C6331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CACCB-7D80-E741-8364-EB091963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B80E5-5DBB-4544-B70C-24F5987C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2C48D-C216-E647-A553-76DE4345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100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5AF0-E921-1D45-B531-FB8679D4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0B54-6B3D-9248-A4AF-B755FC8B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BAD02-7F41-AF4B-BEEA-2284D2AC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81FC1-5B42-F544-94EC-73A24483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BE684-D6CF-314B-9E6E-F6774ABB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625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72B3-8E97-6C47-9136-D4AB29AF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6BC22-CB6F-6040-AF4E-323DD42C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C186C-8926-DA4B-8DF1-B346F444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C7E75-57B6-9B4C-B136-97BA32F8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7BF77-5419-7547-AEF1-957A9389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316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7F5F-9999-6E4A-BCC3-F6A1B224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3F94B-6918-8B46-9149-56EA93C30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EDBD6-23FC-284A-9C37-85E3CE184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7CE1-0DD1-464C-BA34-2A139A45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3CA66-DA5E-C34D-BE38-A4B7006F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6BB49-39F0-FA45-9F33-87BB57A0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98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9016-6E47-8C4B-BFF6-FACB06D2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C418D-B93E-6240-9545-74237850B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60BFE-2177-1248-AA87-D717FB0A6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3AB59-8042-554B-B0CE-2C0E0B96D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24583-3BF4-E846-864F-950ECEC9E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15CBA-478F-3743-A61E-92F580E8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9393E-EA12-F646-9546-33F2F220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C1F7E-5028-EF42-876C-1A17256F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774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8E1A-68CB-5B49-A77E-95702A45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6EEBC2-E376-144E-AE9B-55605B89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37DE2-D237-FA4C-A26B-54A263EC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BB258-79C1-2148-AB56-F49C6CBA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035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D40B5-465B-8748-8E35-C60DD25E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223FB-9A95-6A41-9157-72548419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45C6B-870C-C64B-8DDF-B98ED70A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450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8931-333A-D34D-97F9-5EC07F08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12371-DF94-3C41-BA52-A487768D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CB064-E95C-2D46-9124-4A2CE9EB2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14C93-6777-0746-93E1-0B3485B7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20297-A21E-F34F-A439-7448C67B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3CC7E-B773-0045-8B84-DD5E47BA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575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F380-B92A-014F-ADD0-3073C8C2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74FA56-BEC7-5746-BB03-40DB1FBA8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6D955-479A-4E48-98F3-A7CA20DEB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F876B-DB49-1F48-8B12-70BE6B09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882E1-8C5B-0B49-9D6E-B4540706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C5B26-3FDB-EF45-A2A1-5229E6EF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370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FAA12C-9BA6-B84D-88E4-1514AABAE9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FC840-CE27-684B-8DA3-A10FC13F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DB49A-DBC2-6846-8477-27022D748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89A9-9873-304E-93B2-531249C7F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0548-10D9-6F4E-8C2F-C063E0A7C94E}" type="datetimeFigureOut">
              <a:rPr lang="x-none" smtClean="0"/>
              <a:pPr/>
              <a:t>14.02.2025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D53B5-BBAE-E34A-8F3B-3A5E5F92A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738DA-786F-CE45-B554-E9F9A0177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048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звана средняя зарплата россия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52" y="87086"/>
            <a:ext cx="12695465" cy="67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1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9390" y="224764"/>
            <a:ext cx="1103376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компании получает зарплату 300000 руб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его заместителя получают по 150000 руб., сорок служащих – по 50000 руб. и зарплата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уборщицы составляет 10000 руб. 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среднее арифметическое и медиану зарплат в компании. 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из этих характеристик выгоднее использовать президенту в рекламных целях?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= ( 300000+3·150000+40·50000+10000):(1+3+40+1) = 2760000:45  61333,33 (руб.)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50000 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из этих характеристик выгоднее использовать президенту в рекламных целях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rok.1sept.ru/articles/529081/Image69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0" y="2718368"/>
            <a:ext cx="299720" cy="5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670" y="155060"/>
            <a:ext cx="110337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компании получает зарплату 300000 руб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его заместителя получают по 150000 руб., сорок служащих – по 50000 руб. и зарплата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уборщицы составляет 10000 руб. 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среднее арифметическое и медиану зарплат в компании. 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из этих характеристик выгоднее использовать президенту в рекламных целях?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= ( 300000+3·150000+40·50000+10000):(1+3+40+1) = 2760000:45  61333,33 (руб.)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50000 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рекламных целях выгоднее использовать 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арифметическое зарплат, т.к. оно выше.</a:t>
            </a:r>
          </a:p>
        </p:txBody>
      </p:sp>
      <p:pic>
        <p:nvPicPr>
          <p:cNvPr id="1026" name="Picture 2" descr="https://urok.1sept.ru/articles/529081/Image69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" y="2690495"/>
            <a:ext cx="299720" cy="5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urok.1sept.ru/articles/529081/Image69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130175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95" y="3666308"/>
            <a:ext cx="4617905" cy="32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57175" y="5715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МЕДИАНА ЧИСЛОВОГО МАССИВА</a:t>
            </a:r>
            <a:endParaRPr lang="ru-RU" sz="4400" b="1" dirty="0">
              <a:ln w="1905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455" y="1992622"/>
            <a:ext cx="10302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Медианой числового массива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называют такое число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что хотя бы половина чисел массива не больше числа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и хотя бы половина чисел массива не меньше числа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99" y="365125"/>
            <a:ext cx="10182225" cy="58737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Возьмём какой-нибудь набор различных чисел, например: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4, 9, 1, 7, 11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1, 4, 7, 9, 11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Упорядоченный набор называется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вариационным рядом. </a:t>
            </a:r>
            <a:b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Теперь найдём число, которое стоит посередине. Это число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Число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медиана этого набора.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2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Рассмотрим ещё один набор чисел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2, 6, 8, 17.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Любое из них, а также любое число между ними можно взять в качестве медианы.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Чаще всего в качестве медианы берут среднее двух центральных чисел:            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3575" y="4705350"/>
            <a:ext cx="922706" cy="533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24250" y="5437882"/>
            <a:ext cx="8505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Обобщим рассмотренные примеры и сформулируем общее правило!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182246"/>
            <a:ext cx="10296525" cy="958578"/>
          </a:xfrm>
        </p:spPr>
        <p:txBody>
          <a:bodyPr>
            <a:no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Алгоритм нахождения медианы числового массива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55432436"/>
              </p:ext>
            </p:extLst>
          </p:nvPr>
        </p:nvGraphicFramePr>
        <p:xfrm>
          <a:off x="156755" y="1650546"/>
          <a:ext cx="11763375" cy="363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16825" y="5419725"/>
            <a:ext cx="3530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если в массиве чётное количество чисел, то медиан у такого массива много – два срединных числа и все числа, заключённые между ними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70705585" name="Рисунок 207070558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00724" y="0"/>
            <a:ext cx="6391275" cy="5890111"/>
          </a:xfrm>
          <a:prstGeom prst="rect">
            <a:avLst/>
          </a:prstGeom>
        </p:spPr>
      </p:pic>
      <p:sp>
        <p:nvSpPr>
          <p:cNvPr id="349948745" name="TextBox 349948744"/>
          <p:cNvSpPr txBox="1"/>
          <p:nvPr/>
        </p:nvSpPr>
        <p:spPr bwMode="auto">
          <a:xfrm>
            <a:off x="229574" y="323491"/>
            <a:ext cx="4881674" cy="88870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Предположим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что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мы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хотим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описать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население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российского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города-миллионера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одним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числом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Найдем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среднее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арифметическое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05127798" name="TextBox 1605127797"/>
          <p:cNvSpPr txBox="1"/>
          <p:nvPr/>
        </p:nvSpPr>
        <p:spPr bwMode="auto">
          <a:xfrm>
            <a:off x="268698" y="2350770"/>
            <a:ext cx="4941793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таблице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нет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население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которого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бы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близко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получившемуся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среднему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значению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1662018" name="TextBox 461662017"/>
          <p:cNvSpPr txBox="1"/>
          <p:nvPr/>
        </p:nvSpPr>
        <p:spPr bwMode="auto">
          <a:xfrm>
            <a:off x="268698" y="3265530"/>
            <a:ext cx="4882394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Численность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Москвы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рассмотрим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как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выбросы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199" y="1512570"/>
            <a:ext cx="2714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 bwMode="auto">
          <a:xfrm>
            <a:off x="7572375" y="5890111"/>
            <a:ext cx="3581400" cy="62324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i="1">
                <a:latin typeface="Times New Roman" pitchFamily="18" charset="0"/>
                <a:cs typeface="Times New Roman" pitchFamily="18" charset="0"/>
              </a:rPr>
              <a:t>Численность населения городов-миллионеров в России, тыс. чел.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8698" y="4020919"/>
            <a:ext cx="55320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Напомню, что в статистике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выброс – это точка данных, которая значительно отличается от других наблюдений.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urok.1sept.ru/articles/529081/Image69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3" y="1619738"/>
            <a:ext cx="299720" cy="5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4925" y="1739298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1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6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70705585" name="Рисунок 207070558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00724" y="0"/>
            <a:ext cx="6391275" cy="5890111"/>
          </a:xfrm>
          <a:prstGeom prst="rect">
            <a:avLst/>
          </a:prstGeom>
        </p:spPr>
      </p:pic>
      <p:sp>
        <p:nvSpPr>
          <p:cNvPr id="349948745" name="TextBox 349948744"/>
          <p:cNvSpPr txBox="1"/>
          <p:nvPr/>
        </p:nvSpPr>
        <p:spPr bwMode="auto">
          <a:xfrm>
            <a:off x="229574" y="323491"/>
            <a:ext cx="4881674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Упорядочим значения: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572375" y="5890111"/>
            <a:ext cx="3581400" cy="62324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i="1">
                <a:latin typeface="Times New Roman" pitchFamily="18" charset="0"/>
                <a:cs typeface="Times New Roman" pitchFamily="18" charset="0"/>
              </a:rPr>
              <a:t>Численность населения городов-миллионеров в России, тыс. чел.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97632"/>
            <a:ext cx="5781675" cy="3744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4300" y="1222713"/>
            <a:ext cx="5448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1144 тыс.чел.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население г. Самары.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сказать, что Самара - медианный по численности город-миллионер в 2021 году или медианный представитель данного набора.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9574" y="3752166"/>
            <a:ext cx="5218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 достоинство медианы 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устойчивость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относительно выбросов.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12579"/>
              </p:ext>
            </p:extLst>
          </p:nvPr>
        </p:nvGraphicFramePr>
        <p:xfrm>
          <a:off x="480701" y="2472266"/>
          <a:ext cx="6692455" cy="2761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6494">
                  <a:extLst>
                    <a:ext uri="{9D8B030D-6E8A-4147-A177-3AD203B41FA5}">
                      <a16:colId xmlns:a16="http://schemas.microsoft.com/office/drawing/2014/main" val="2083904404"/>
                    </a:ext>
                  </a:extLst>
                </a:gridCol>
                <a:gridCol w="2945961">
                  <a:extLst>
                    <a:ext uri="{9D8B030D-6E8A-4147-A177-3AD203B41FA5}">
                      <a16:colId xmlns:a16="http://schemas.microsoft.com/office/drawing/2014/main" val="465826597"/>
                    </a:ext>
                  </a:extLst>
                </a:gridCol>
              </a:tblGrid>
              <a:tr h="251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Водоем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Объем  воды  в  куб. км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420778"/>
                  </a:ext>
                </a:extLst>
              </a:tr>
              <a:tr h="251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Ладожское  озеро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649042"/>
                  </a:ext>
                </a:extLst>
              </a:tr>
              <a:tr h="251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Онежское  озеро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057355"/>
                  </a:ext>
                </a:extLst>
              </a:tr>
              <a:tr h="251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Озеро  Байкал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456600"/>
                  </a:ext>
                </a:extLst>
              </a:tr>
              <a:tr h="251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Рыбинское   водохранилище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0339"/>
                  </a:ext>
                </a:extLst>
              </a:tr>
              <a:tr h="251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Куйбышевское   водохранилище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454792"/>
                  </a:ext>
                </a:extLst>
              </a:tr>
              <a:tr h="251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Цимлянское   водохранилище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426553"/>
                  </a:ext>
                </a:extLst>
              </a:tr>
              <a:tr h="251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Саяно-Шушенское   водохранилище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2082054"/>
                  </a:ext>
                </a:extLst>
              </a:tr>
              <a:tr h="251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Волгоградское   водохранилище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521328"/>
                  </a:ext>
                </a:extLst>
              </a:tr>
              <a:tr h="251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Красноярское   водохранилище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244267"/>
                  </a:ext>
                </a:extLst>
              </a:tr>
              <a:tr h="251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Братское   водохранилище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9983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0701" y="132439"/>
            <a:ext cx="92844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таблице  показан  примерный  объем  воды  крупнейших  озер  и  водохранилищ  России  в  куб. км.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Найдите  средний  объем  воды  в  данных  водоемах ( среднее  арифметическое);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Найдите  объем  воды  в  среднем  по  величине  водоеме (медиану  данных);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По  вашему  мнению, какая  из  этих  характеристик – среднее  арифметическое  или  медиана – лучше  описывает  объем  типичного  крупного  водоема  России?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04" y="3717985"/>
            <a:ext cx="4711298" cy="31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60" y="4416998"/>
            <a:ext cx="5192758" cy="259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" y="2282234"/>
            <a:ext cx="6438900" cy="204787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13547"/>
              </p:ext>
            </p:extLst>
          </p:nvPr>
        </p:nvGraphicFramePr>
        <p:xfrm>
          <a:off x="7889966" y="2245693"/>
          <a:ext cx="3884021" cy="373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803">
                  <a:extLst>
                    <a:ext uri="{9D8B030D-6E8A-4147-A177-3AD203B41FA5}">
                      <a16:colId xmlns:a16="http://schemas.microsoft.com/office/drawing/2014/main" val="2799774234"/>
                    </a:ext>
                  </a:extLst>
                </a:gridCol>
                <a:gridCol w="1942218">
                  <a:extLst>
                    <a:ext uri="{9D8B030D-6E8A-4147-A177-3AD203B41FA5}">
                      <a16:colId xmlns:a16="http://schemas.microsoft.com/office/drawing/2014/main" val="1751887122"/>
                    </a:ext>
                  </a:extLst>
                </a:gridCol>
              </a:tblGrid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Курс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55874"/>
                  </a:ext>
                </a:extLst>
              </a:tr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25 327 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87723"/>
                  </a:ext>
                </a:extLst>
              </a:tr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15 349 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774537"/>
                  </a:ext>
                </a:extLst>
              </a:tr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31 659 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50796"/>
                  </a:ext>
                </a:extLst>
              </a:tr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62 453 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14817"/>
                  </a:ext>
                </a:extLst>
              </a:tr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814 148 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94461"/>
                  </a:ext>
                </a:extLst>
              </a:tr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260 199 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60787"/>
                  </a:ext>
                </a:extLst>
              </a:tr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429 873 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677413"/>
                  </a:ext>
                </a:extLst>
              </a:tr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2 147 097 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942029"/>
                  </a:ext>
                </a:extLst>
              </a:tr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3 462 489 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270345"/>
                  </a:ext>
                </a:extLst>
              </a:tr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1 183 837 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385329"/>
                  </a:ext>
                </a:extLst>
              </a:tr>
              <a:tr h="1913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3 900 387 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8552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771" y="564130"/>
            <a:ext cx="9710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биткоина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колеблется последние 10 лет.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курс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установил новый исторический максимум на фоне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выборов в Америке.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представлены актуальная цена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биткоина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 января каждого года.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медиану цены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биткоина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годам. В каком году значение было наиболее близким к медиане? Выгодно ли было закупаться в этом году?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794" y="21877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62136"/>
                </a:solidFill>
                <a:latin typeface="Roboto"/>
              </a:rPr>
              <a:t>Среднемесячная номинальная зарплата в июле 2024 года составила 85 017 рублей до вычета налогов, рассказывают «Ведомости» со ссылкой на доклад «Социально-экономическое положение России». За год размер средней зарплаты вырос на 18</a:t>
            </a:r>
            <a:r>
              <a:rPr lang="ru-RU" dirty="0" smtClean="0">
                <a:solidFill>
                  <a:srgbClr val="162136"/>
                </a:solidFill>
                <a:latin typeface="Roboto"/>
              </a:rPr>
              <a:t>%.</a:t>
            </a:r>
            <a:endParaRPr lang="ru-RU" dirty="0"/>
          </a:p>
        </p:txBody>
      </p:sp>
      <p:pic>
        <p:nvPicPr>
          <p:cNvPr id="6146" name="Picture 2" descr="Названа средняя зарплата россия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83" y="2045726"/>
            <a:ext cx="6972222" cy="37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7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00" y="1201012"/>
            <a:ext cx="9526671" cy="45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5384462" name=" 325384461"/>
          <p:cNvSpPr/>
          <p:nvPr/>
        </p:nvSpPr>
        <p:spPr bwMode="auto">
          <a:xfrm>
            <a:off x="302228" y="514350"/>
            <a:ext cx="10013348" cy="478572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2400" b="1" i="1" u="none" dirty="0" smtClean="0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ЗАДАНИЕ 2.</a:t>
            </a:r>
            <a:r>
              <a:rPr sz="2400" b="1" i="0" u="none" smtClean="0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Предположим, что в числовом наборе 10 чисел. Есть  правило, что если увеличивать или уменьшать одно число набора (двигать его), то среднее арифметическое будет двигаться в ту же сторону, но в 10 раз медленнее. А как поведет себя медиана? Проще всего разобраться в этом на примере. Рассмотрим набор из первых 10 натуральных чисел:</a:t>
            </a:r>
          </a:p>
          <a:p>
            <a:pPr>
              <a:defRPr/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sz="24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1, 2, 3, 4, </a:t>
            </a:r>
            <a:r>
              <a:rPr sz="2400" b="1" i="0" u="sng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5, 6</a:t>
            </a:r>
            <a:r>
              <a:rPr sz="24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7, 8, 9, 10</a:t>
            </a:r>
          </a:p>
          <a:p>
            <a:pPr algn="ctr">
              <a:defRPr/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Среднее арифметическое и медиана совпадают. Они равны 5,5.</a:t>
            </a:r>
          </a:p>
          <a:p>
            <a:pPr>
              <a:defRPr/>
            </a:pPr>
            <a:endParaRPr sz="2200"/>
          </a:p>
        </p:txBody>
      </p:sp>
      <p:sp>
        <p:nvSpPr>
          <p:cNvPr id="4" name="Прямоугольник 3"/>
          <p:cNvSpPr/>
          <p:nvPr/>
        </p:nvSpPr>
        <p:spPr>
          <a:xfrm>
            <a:off x="2009774" y="4342447"/>
            <a:ext cx="9039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а) Увеличим последнее число на 10, а потом еще на 100. Как изменятся среднее и медиана?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б) Увеличим первое число на 10, а потом еще на 100. Как изменится среднее и медиана в этом случае?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8999045" name=" 1988999044"/>
          <p:cNvSpPr/>
          <p:nvPr/>
        </p:nvSpPr>
        <p:spPr bwMode="auto">
          <a:xfrm>
            <a:off x="1228725" y="2990850"/>
            <a:ext cx="10788494" cy="366920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000" b="1" i="0" u="none" smtClean="0">
                <a:solidFill>
                  <a:srgbClr val="FF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</a:t>
            </a:r>
            <a:r>
              <a:rPr sz="2000" b="1" i="0" u="none">
                <a:solidFill>
                  <a:srgbClr val="FF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) </a:t>
            </a:r>
            <a:r>
              <a:rPr sz="20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Увеличим теперь первое число 1 на 10. Получится 11. Среднее вырастет на 1 и станет равно 6,5. </a:t>
            </a: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Так как вариационный ряд теперь изменился, медиана изменилась тоже. Серединными числами нового набора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sz="20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2, 3, 4, 5, </a:t>
            </a:r>
            <a:r>
              <a:rPr sz="2000" b="1" i="0" u="sng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6, 7</a:t>
            </a:r>
            <a:r>
              <a:rPr sz="20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8, 9, 10, 11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являются не числа 5 и 6, как прежде, а числа 6 и 7. Следовательно, медиана теперь тоже равна 6,5. Но дальнейшее увеличение первого числа уже не изменит медиану.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Если теперь первое число увеличить еще на 100, получится набор  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sz="20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2, 3, 4, 5, </a:t>
            </a:r>
            <a:r>
              <a:rPr sz="2000" b="1" i="0" u="sng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6, 7</a:t>
            </a:r>
            <a:r>
              <a:rPr sz="20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8, 9, 10, </a:t>
            </a:r>
            <a:r>
              <a:rPr sz="2000" b="0" i="0" u="none" smtClean="0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11</a:t>
            </a:r>
            <a:r>
              <a:rPr sz="20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где среднее стало равно 6,5 +10 =16,5, а медиана уже больше не изменилась. Она равна 6,5.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50" y="289679"/>
            <a:ext cx="1019175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Решение задания №2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а)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Если увеличить последнее число 10 на 10, то среднее арифметическое увеличится на 1 и станет равным 6,5.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 медиана останется прежней (5,5): она зависит только от двух серединных чисел 5 и 6, которые не изменялись.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Если увеличить последнее число еще на 100, то среднее арифметическое вырастет еще на 10 и теперь будет 16,5.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Медиана и в этом случае не изменится.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20250" cy="63240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898" y="2398454"/>
            <a:ext cx="5634853" cy="4241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2626" y="1265851"/>
            <a:ext cx="4631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Skysmart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3984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Вспомним, что такое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среднее арифметическое!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426566"/>
            <a:ext cx="10293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Средним арифметическим числового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набора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отношение суммы всех чисел массива к их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количеству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7714" y="636388"/>
            <a:ext cx="1068541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компании получает зарплату 300 000 руб. три его заместителя получают по 150 000 руб.,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сорок служащих – по 50 000 руб.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уборщицы составляет 10 000 руб. 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среднее арифметическое зарплат в компании. 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95" y="3666308"/>
            <a:ext cx="4617905" cy="32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9338" y="251028"/>
            <a:ext cx="1103376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компании получает зарплату 300000 руб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его заместителя получают по 150000 руб., сорок служащих – по 50000 руб. и зарплата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уборщицы составляет 10000 руб. 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среднее арифметическое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 в компании.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= ( 300000+3·150000+40·50000+10000):(1+3+40+1) = =2760000:45  =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61333,33 (руб.)</a:t>
            </a:r>
          </a:p>
        </p:txBody>
      </p:sp>
      <p:pic>
        <p:nvPicPr>
          <p:cNvPr id="1026" name="Picture 2" descr="https://urok.1sept.ru/articles/529081/Image69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8" y="3215130"/>
            <a:ext cx="299720" cy="5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urok.1sept.ru/articles/529081/Image69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130175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03" y="4634229"/>
            <a:ext cx="3248297" cy="22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9338" y="130175"/>
            <a:ext cx="1103376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компании получает зарплату 300000 руб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его заместителя получают по 150000 руб., сорок служащих – по 50000 руб. и зарплата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уборщицы составляет 10000 руб. 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среднее арифметическое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 в компании.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= ( 300000+3·150000+40·50000+10000):(1+3+40+1) = =2760000:45  =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61333,33 (руб.)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ещё числовые характеристики</a:t>
            </a:r>
            <a:r>
              <a:rPr kumimoji="0" lang="ru-RU" altLang="ru-RU" sz="32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32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ряда можно найти?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rok.1sept.ru/articles/529081/Image69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8" y="3126984"/>
            <a:ext cx="299720" cy="5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urok.1sept.ru/articles/529081/Image69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130175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03" y="4634229"/>
            <a:ext cx="3248297" cy="22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8676" y="255914"/>
            <a:ext cx="1103376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компании получает зарплату 300000 руб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его заместителя получают по 150000 руб., двадцать служащих – по 50000 руб. и зарплата</a:t>
            </a:r>
            <a:r>
              <a:rPr kumimoji="0" lang="ru-RU" altLang="ru-RU" sz="32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уборщицы составляет 10000 руб. </a:t>
            </a:r>
            <a:endParaRPr kumimoji="0" lang="en-US" altLang="ru-RU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среднее арифметическое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 в компании.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= ( 300000+3·150000+20·50000+10000):(1+3+20+1) = =2760000:25  =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70 400 (руб.)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ещё числовые характеристики</a:t>
            </a:r>
            <a:r>
              <a:rPr kumimoji="0" lang="ru-RU" altLang="ru-RU" sz="32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32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ряда можно найти?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1" i="0" u="none" strike="noStrike" cap="none" normalizeH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МОДА, РАЗМАХ, …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rok.1sept.ru/articles/529081/Image69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6" y="2749517"/>
            <a:ext cx="299720" cy="5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03" y="4634229"/>
            <a:ext cx="3248297" cy="22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894386" y="1816826"/>
            <a:ext cx="8686528" cy="211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числового массива</a:t>
            </a:r>
            <a:endParaRPr lang="ru-RU" sz="6600" b="1" dirty="0">
              <a:ln w="1905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A0E8-2828-644E-8A30-AB09913FE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…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…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5985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1054</Words>
  <Application>Microsoft Office PowerPoint</Application>
  <PresentationFormat>Широкоэкранный</PresentationFormat>
  <Paragraphs>154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Times New Roman</vt:lpstr>
      <vt:lpstr>Verdana</vt:lpstr>
      <vt:lpstr>Office Theme</vt:lpstr>
      <vt:lpstr>Презентация PowerPoint</vt:lpstr>
      <vt:lpstr>Презентация PowerPoint</vt:lpstr>
      <vt:lpstr>Вспомним, что такое  среднее арифметическое!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урока</vt:lpstr>
      <vt:lpstr>Презентация PowerPoint</vt:lpstr>
      <vt:lpstr>Презентация PowerPoint</vt:lpstr>
      <vt:lpstr>Презентация PowerPoint</vt:lpstr>
      <vt:lpstr>Возьмём какой-нибудь набор различных чисел, например: 4, 9, 1, 7, 11.   1, 4, 7, 9, 11. Упорядоченный набор называется вариационным рядом.   Теперь найдём число, которое стоит посередине. Это число 7. Число 7 – медиана этого набора.   </vt:lpstr>
      <vt:lpstr>Рассмотрим ещё один набор чисел 2, 6, 8, 17.   6 и 8  Любое из них, а также любое число между ними можно взять в качестве медианы.   Чаще всего в качестве медианы берут среднее двух центральных чисел:            . </vt:lpstr>
      <vt:lpstr>Алгоритм нахождения медианы числового массива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alla.zav.73@outlook.com</cp:lastModifiedBy>
  <cp:revision>46</cp:revision>
  <dcterms:created xsi:type="dcterms:W3CDTF">2023-02-12T09:30:00Z</dcterms:created>
  <dcterms:modified xsi:type="dcterms:W3CDTF">2025-02-14T10:05:04Z</dcterms:modified>
</cp:coreProperties>
</file>